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102A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8" d="100"/>
          <a:sy n="68" d="100"/>
        </p:scale>
        <p:origin x="7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c:style val="2"/>
  <c:chart>
    <c:autoTitleDeleted val="1"/>
    <c:plotArea>
      <c:layout/>
      <c:lineChart>
        <c:grouping val="standard"/>
        <c:varyColors val="0"/>
        <c:ser>
          <c:idx val="0"/>
          <c:order val="0"/>
          <c:tx>
            <c:strRef>
              <c:f>Sheet1!$B$1</c:f>
              <c:strCache>
                <c:ptCount val="1"/>
                <c:pt idx="0">
                  <c:v>Group A</c:v>
                </c:pt>
              </c:strCache>
            </c:strRef>
          </c:tx>
          <c:spPr>
            <a:ln w="31750" cap="flat">
              <a:solidFill>
                <a:srgbClr val="F7911E"/>
              </a:solidFill>
              <a:prstDash val="solid"/>
              <a:round/>
            </a:ln>
            <a:effectLst/>
          </c:spPr>
          <c:marker>
            <c:symbol val="circle"/>
            <c:size val="6"/>
            <c:spPr>
              <a:solidFill>
                <a:srgbClr val="F7911E"/>
              </a:solidFill>
              <a:ln w="9525" cap="flat">
                <a:solidFill>
                  <a:srgbClr val="F7911E"/>
                </a:solidFill>
                <a:prstDash val="solid"/>
                <a:round/>
              </a:ln>
              <a:effectLst/>
            </c:spPr>
          </c:marker>
          <c:cat>
            <c:strRef>
              <c:f>Sheet1!$A$2:$A$6</c:f>
              <c:strCache>
                <c:ptCount val="5"/>
                <c:pt idx="0">
                  <c:v>T0</c:v>
                </c:pt>
                <c:pt idx="1">
                  <c:v>T1</c:v>
                </c:pt>
                <c:pt idx="2">
                  <c:v>T2</c:v>
                </c:pt>
                <c:pt idx="3">
                  <c:v>T3</c:v>
                </c:pt>
                <c:pt idx="4">
                  <c:v>T4</c:v>
                </c:pt>
              </c:strCache>
            </c:strRef>
          </c:cat>
          <c:val>
            <c:numRef>
              <c:f>Sheet1!$B$2:$B$6</c:f>
              <c:numCache>
                <c:formatCode>General</c:formatCode>
                <c:ptCount val="5"/>
                <c:pt idx="0">
                  <c:v>0.22</c:v>
                </c:pt>
                <c:pt idx="1">
                  <c:v>0.31</c:v>
                </c:pt>
                <c:pt idx="2">
                  <c:v>0.39</c:v>
                </c:pt>
                <c:pt idx="3">
                  <c:v>0.56000000000000005</c:v>
                </c:pt>
                <c:pt idx="4">
                  <c:v>0.68</c:v>
                </c:pt>
              </c:numCache>
            </c:numRef>
          </c:val>
          <c:smooth val="0"/>
          <c:extLst>
            <c:ext xmlns:c16="http://schemas.microsoft.com/office/drawing/2014/chart" uri="{C3380CC4-5D6E-409C-BE32-E72D297353CC}">
              <c16:uniqueId val="{00000000-AD74-4D0C-9B64-6E4AF53D652F}"/>
            </c:ext>
          </c:extLst>
        </c:ser>
        <c:ser>
          <c:idx val="1"/>
          <c:order val="1"/>
          <c:tx>
            <c:strRef>
              <c:f>Sheet1!$C$1</c:f>
              <c:strCache>
                <c:ptCount val="1"/>
                <c:pt idx="0">
                  <c:v>Group B</c:v>
                </c:pt>
              </c:strCache>
            </c:strRef>
          </c:tx>
          <c:spPr>
            <a:ln w="31750" cap="flat">
              <a:solidFill>
                <a:srgbClr val="102A53"/>
              </a:solidFill>
              <a:prstDash val="solid"/>
              <a:round/>
            </a:ln>
            <a:effectLst/>
          </c:spPr>
          <c:marker>
            <c:symbol val="circle"/>
            <c:size val="6"/>
            <c:spPr>
              <a:solidFill>
                <a:srgbClr val="102A53"/>
              </a:solidFill>
              <a:ln w="9525" cap="flat">
                <a:solidFill>
                  <a:srgbClr val="102A53"/>
                </a:solidFill>
                <a:prstDash val="solid"/>
                <a:round/>
              </a:ln>
              <a:effectLst/>
            </c:spPr>
          </c:marker>
          <c:cat>
            <c:strRef>
              <c:f>Sheet1!$A$2:$A$6</c:f>
              <c:strCache>
                <c:ptCount val="5"/>
                <c:pt idx="0">
                  <c:v>T0</c:v>
                </c:pt>
                <c:pt idx="1">
                  <c:v>T1</c:v>
                </c:pt>
                <c:pt idx="2">
                  <c:v>T2</c:v>
                </c:pt>
                <c:pt idx="3">
                  <c:v>T3</c:v>
                </c:pt>
                <c:pt idx="4">
                  <c:v>T4</c:v>
                </c:pt>
              </c:strCache>
            </c:strRef>
          </c:cat>
          <c:val>
            <c:numRef>
              <c:f>Sheet1!$C$2:$C$6</c:f>
              <c:numCache>
                <c:formatCode>General</c:formatCode>
                <c:ptCount val="5"/>
                <c:pt idx="0">
                  <c:v>0.2</c:v>
                </c:pt>
                <c:pt idx="1">
                  <c:v>0.26</c:v>
                </c:pt>
                <c:pt idx="2">
                  <c:v>0.31</c:v>
                </c:pt>
                <c:pt idx="3">
                  <c:v>0.34</c:v>
                </c:pt>
                <c:pt idx="4">
                  <c:v>0.38</c:v>
                </c:pt>
              </c:numCache>
            </c:numRef>
          </c:val>
          <c:smooth val="0"/>
          <c:extLst>
            <c:ext xmlns:c16="http://schemas.microsoft.com/office/drawing/2014/chart" uri="{C3380CC4-5D6E-409C-BE32-E72D297353CC}">
              <c16:uniqueId val="{00000001-AD74-4D0C-9B64-6E4AF53D652F}"/>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ptos"/>
              </a:defRPr>
            </a:pPr>
            <a:endParaRPr lang="pt-BR"/>
          </a:p>
        </c:txPr>
        <c:crossAx val="2094734552"/>
        <c:crosses val="autoZero"/>
        <c:auto val="1"/>
        <c:lblAlgn val="ctr"/>
        <c:lblOffset val="100"/>
        <c:noMultiLvlLbl val="1"/>
      </c:catAx>
      <c:valAx>
        <c:axId val="2094734552"/>
        <c:scaling>
          <c:orientation val="minMax"/>
          <c:max val="0.8"/>
          <c:min val="0"/>
        </c:scaling>
        <c:delete val="0"/>
        <c:axPos val="l"/>
        <c:majorGridlines>
          <c:spPr>
            <a:ln w="12700" cap="flat">
              <a:solidFill>
                <a:srgbClr val="D9E1DA"/>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ptos"/>
              </a:defRPr>
            </a:pPr>
            <a:endParaRPr lang="pt-BR"/>
          </a:p>
        </c:txPr>
        <c:crossAx val="2094734554"/>
        <c:crosses val="autoZero"/>
        <c:crossBetween val="between"/>
      </c:valAx>
      <c:spPr>
        <a:noFill/>
        <a:ln>
          <a:noFill/>
        </a:ln>
        <a:effectLst/>
      </c:spPr>
    </c:plotArea>
    <c:legend>
      <c:legendPos val="b"/>
      <c:overlay val="0"/>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279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bg1">
            <a:lumMod val="95000"/>
          </a:schemeClr>
        </a:solidFill>
        <a:effectLst/>
      </p:bgPr>
    </p:bg>
    <p:spTree>
      <p:nvGrpSpPr>
        <p:cNvPr id="1" name=""/>
        <p:cNvGrpSpPr/>
        <p:nvPr/>
      </p:nvGrpSpPr>
      <p:grpSpPr>
        <a:xfrm>
          <a:off x="0" y="0"/>
          <a:ext cx="0" cy="0"/>
          <a:chOff x="0" y="0"/>
          <a:chExt cx="0" cy="0"/>
        </a:xfrm>
      </p:grpSpPr>
      <p:sp>
        <p:nvSpPr>
          <p:cNvPr id="5" name="Shape 1"/>
          <p:cNvSpPr/>
          <p:nvPr/>
        </p:nvSpPr>
        <p:spPr>
          <a:xfrm>
            <a:off x="9966960" y="1371599"/>
            <a:ext cx="1783080" cy="1430111"/>
          </a:xfrm>
          <a:prstGeom prst="roundRect">
            <a:avLst>
              <a:gd name="adj" fmla="val 0"/>
            </a:avLst>
          </a:prstGeom>
          <a:noFill/>
          <a:ln/>
        </p:spPr>
        <p:style>
          <a:lnRef idx="2">
            <a:schemeClr val="dk1"/>
          </a:lnRef>
          <a:fillRef idx="1">
            <a:schemeClr val="lt1"/>
          </a:fillRef>
          <a:effectRef idx="0">
            <a:schemeClr val="dk1"/>
          </a:effectRef>
          <a:fontRef idx="minor">
            <a:schemeClr val="dk1"/>
          </a:fontRef>
        </p:style>
        <p:txBody>
          <a:bodyPr/>
          <a:lstStyle/>
          <a:p>
            <a:endParaRPr lang="pt-BR" dirty="0"/>
          </a:p>
        </p:txBody>
      </p:sp>
      <p:sp>
        <p:nvSpPr>
          <p:cNvPr id="6" name="Text 2"/>
          <p:cNvSpPr/>
          <p:nvPr/>
        </p:nvSpPr>
        <p:spPr>
          <a:xfrm>
            <a:off x="10195560" y="2029968"/>
            <a:ext cx="1417320" cy="301752"/>
          </a:xfrm>
          <a:prstGeom prst="rect">
            <a:avLst/>
          </a:prstGeom>
          <a:noFill/>
          <a:ln/>
        </p:spPr>
        <p:txBody>
          <a:bodyPr wrap="square" lIns="635" tIns="635" rIns="635" bIns="635" rtlCol="0" anchor="ctr">
            <a:normAutofit/>
          </a:bodyPr>
          <a:lstStyle/>
          <a:p>
            <a:pPr marL="0" indent="0" algn="ctr">
              <a:buNone/>
            </a:pPr>
            <a:r>
              <a:rPr lang="en-US" sz="900" b="1" dirty="0">
                <a:solidFill>
                  <a:srgbClr val="6C7A6C"/>
                </a:solidFill>
                <a:latin typeface="Arial" panose="020B0604020202020204" pitchFamily="34" charset="0"/>
                <a:ea typeface="Aptos" pitchFamily="34" charset="-122"/>
                <a:cs typeface="Arial" panose="020B0604020202020204" pitchFamily="34" charset="0"/>
              </a:rPr>
              <a:t>INSTITUTIONAL</a:t>
            </a:r>
            <a:endParaRPr lang="en-US" sz="900" dirty="0">
              <a:latin typeface="Arial" panose="020B0604020202020204" pitchFamily="34" charset="0"/>
              <a:cs typeface="Arial" panose="020B0604020202020204" pitchFamily="34" charset="0"/>
            </a:endParaRPr>
          </a:p>
          <a:p>
            <a:pPr marL="0" indent="0" algn="ctr">
              <a:buNone/>
            </a:pPr>
            <a:r>
              <a:rPr lang="en-US" sz="900" b="1" dirty="0">
                <a:solidFill>
                  <a:srgbClr val="6C7A6C"/>
                </a:solidFill>
                <a:latin typeface="Arial" panose="020B0604020202020204" pitchFamily="34" charset="0"/>
                <a:ea typeface="Aptos" pitchFamily="34" charset="-122"/>
                <a:cs typeface="Arial" panose="020B0604020202020204" pitchFamily="34" charset="0"/>
              </a:rPr>
              <a:t>LOGO</a:t>
            </a:r>
            <a:endParaRPr lang="en-US" sz="900" dirty="0">
              <a:latin typeface="Arial" panose="020B0604020202020204" pitchFamily="34" charset="0"/>
              <a:cs typeface="Arial" panose="020B0604020202020204" pitchFamily="34" charset="0"/>
            </a:endParaRPr>
          </a:p>
        </p:txBody>
      </p:sp>
      <p:sp>
        <p:nvSpPr>
          <p:cNvPr id="7" name="Text 3"/>
          <p:cNvSpPr/>
          <p:nvPr/>
        </p:nvSpPr>
        <p:spPr>
          <a:xfrm>
            <a:off x="685800" y="1874520"/>
            <a:ext cx="6355080" cy="1060704"/>
          </a:xfrm>
          <a:prstGeom prst="rect">
            <a:avLst/>
          </a:prstGeom>
          <a:noFill/>
          <a:ln/>
        </p:spPr>
        <p:txBody>
          <a:bodyPr wrap="square" lIns="635" tIns="635" rIns="635" bIns="635" rtlCol="0" anchor="t">
            <a:normAutofit fontScale="85000" lnSpcReduction="10000"/>
          </a:bodyPr>
          <a:lstStyle/>
          <a:p>
            <a:pPr marL="0" indent="0" algn="l">
              <a:buNone/>
            </a:pPr>
            <a:r>
              <a:rPr lang="en-US" sz="3400" b="1" dirty="0">
                <a:solidFill>
                  <a:srgbClr val="102A53"/>
                </a:solidFill>
                <a:latin typeface="Arial" panose="020B0604020202020204" pitchFamily="34" charset="0"/>
                <a:ea typeface="Aptos Display" pitchFamily="34" charset="-122"/>
                <a:cs typeface="Arial" panose="020B0604020202020204" pitchFamily="34" charset="0"/>
              </a:rPr>
              <a:t>SCIENTIFIC PRESENTATION TITLE</a:t>
            </a:r>
            <a:endParaRPr lang="en-US" sz="3400" dirty="0">
              <a:solidFill>
                <a:srgbClr val="102A53"/>
              </a:solidFill>
              <a:latin typeface="Arial" panose="020B0604020202020204" pitchFamily="34" charset="0"/>
              <a:cs typeface="Arial" panose="020B0604020202020204" pitchFamily="34" charset="0"/>
            </a:endParaRPr>
          </a:p>
          <a:p>
            <a:pPr marL="0" indent="0" algn="l">
              <a:buNone/>
            </a:pPr>
            <a:r>
              <a:rPr lang="en-US" sz="3400" b="1" dirty="0">
                <a:solidFill>
                  <a:srgbClr val="102A53"/>
                </a:solidFill>
                <a:latin typeface="Arial" panose="020B0604020202020204" pitchFamily="34" charset="0"/>
                <a:ea typeface="Aptos Display" pitchFamily="34" charset="-122"/>
                <a:cs typeface="Arial" panose="020B0604020202020204" pitchFamily="34" charset="0"/>
              </a:rPr>
              <a:t>GOES HERE</a:t>
            </a:r>
            <a:endParaRPr lang="en-US" sz="3400" dirty="0">
              <a:solidFill>
                <a:srgbClr val="102A53"/>
              </a:solidFill>
              <a:latin typeface="Arial" panose="020B0604020202020204" pitchFamily="34" charset="0"/>
              <a:cs typeface="Arial" panose="020B0604020202020204" pitchFamily="34" charset="0"/>
            </a:endParaRPr>
          </a:p>
        </p:txBody>
      </p:sp>
      <p:sp>
        <p:nvSpPr>
          <p:cNvPr id="8" name="Text 4"/>
          <p:cNvSpPr/>
          <p:nvPr/>
        </p:nvSpPr>
        <p:spPr>
          <a:xfrm>
            <a:off x="713232" y="2839212"/>
            <a:ext cx="6217920" cy="384048"/>
          </a:xfrm>
          <a:prstGeom prst="rect">
            <a:avLst/>
          </a:prstGeom>
          <a:noFill/>
          <a:ln/>
        </p:spPr>
        <p:txBody>
          <a:bodyPr wrap="square" lIns="635" tIns="635" rIns="635" bIns="635" rtlCol="0" anchor="t">
            <a:noAutofit/>
          </a:bodyPr>
          <a:lstStyle/>
          <a:p>
            <a:pPr marL="0" indent="0" algn="l">
              <a:buNone/>
            </a:pPr>
            <a:r>
              <a:rPr lang="en-US" dirty="0">
                <a:latin typeface="Arial" panose="020B0604020202020204" pitchFamily="34" charset="0"/>
                <a:ea typeface="Aptos" pitchFamily="34" charset="-122"/>
                <a:cs typeface="Arial" panose="020B0604020202020204" pitchFamily="34" charset="0"/>
              </a:rPr>
              <a:t>Short subtitle explaining the research question</a:t>
            </a:r>
            <a:endParaRPr lang="en-US" dirty="0">
              <a:latin typeface="Arial" panose="020B0604020202020204" pitchFamily="34" charset="0"/>
              <a:cs typeface="Arial" panose="020B0604020202020204" pitchFamily="34" charset="0"/>
            </a:endParaRPr>
          </a:p>
        </p:txBody>
      </p:sp>
      <p:sp>
        <p:nvSpPr>
          <p:cNvPr id="9" name="Shape 5"/>
          <p:cNvSpPr/>
          <p:nvPr/>
        </p:nvSpPr>
        <p:spPr>
          <a:xfrm>
            <a:off x="713232" y="3621024"/>
            <a:ext cx="1600200" cy="41148"/>
          </a:xfrm>
          <a:prstGeom prst="rect">
            <a:avLst/>
          </a:prstGeom>
          <a:solidFill>
            <a:srgbClr val="F7911E"/>
          </a:solidFill>
          <a:ln w="12700">
            <a:solidFill>
              <a:srgbClr val="F7911E">
                <a:alpha val="0"/>
              </a:srgbClr>
            </a:solidFill>
            <a:prstDash val="solid"/>
          </a:ln>
        </p:spPr>
      </p:sp>
      <p:sp>
        <p:nvSpPr>
          <p:cNvPr id="10" name="Text 6"/>
          <p:cNvSpPr/>
          <p:nvPr/>
        </p:nvSpPr>
        <p:spPr>
          <a:xfrm>
            <a:off x="713232" y="3950208"/>
            <a:ext cx="6217920" cy="256032"/>
          </a:xfrm>
          <a:prstGeom prst="rect">
            <a:avLst/>
          </a:prstGeom>
          <a:noFill/>
          <a:ln/>
        </p:spPr>
        <p:txBody>
          <a:bodyPr wrap="square" lIns="635" tIns="635" rIns="635" bIns="635" rtlCol="0" anchor="t">
            <a:normAutofit/>
          </a:bodyPr>
          <a:lstStyle/>
          <a:p>
            <a:pPr marL="0" indent="0" algn="l">
              <a:buNone/>
            </a:pPr>
            <a:r>
              <a:rPr lang="en-US" sz="1600" b="1" dirty="0">
                <a:latin typeface="Arial" panose="020B0604020202020204" pitchFamily="34" charset="0"/>
                <a:ea typeface="Aptos" pitchFamily="34" charset="-122"/>
                <a:cs typeface="Arial" panose="020B0604020202020204" pitchFamily="34" charset="0"/>
              </a:rPr>
              <a:t>Author Name¹, Author Name², Author Name³</a:t>
            </a:r>
            <a:endParaRPr lang="en-US" sz="1600" dirty="0">
              <a:latin typeface="Arial" panose="020B0604020202020204" pitchFamily="34" charset="0"/>
              <a:cs typeface="Arial" panose="020B0604020202020204" pitchFamily="34" charset="0"/>
            </a:endParaRPr>
          </a:p>
        </p:txBody>
      </p:sp>
      <p:sp>
        <p:nvSpPr>
          <p:cNvPr id="11" name="Text 7"/>
          <p:cNvSpPr/>
          <p:nvPr/>
        </p:nvSpPr>
        <p:spPr>
          <a:xfrm>
            <a:off x="713232" y="4315968"/>
            <a:ext cx="6217920" cy="201168"/>
          </a:xfrm>
          <a:prstGeom prst="rect">
            <a:avLst/>
          </a:prstGeom>
          <a:noFill/>
          <a:ln/>
        </p:spPr>
        <p:txBody>
          <a:bodyPr wrap="square" lIns="635" tIns="635" rIns="635" bIns="635" rtlCol="0" anchor="t">
            <a:noAutofit/>
          </a:bodyPr>
          <a:lstStyle/>
          <a:p>
            <a:pPr marL="0" indent="0" algn="l">
              <a:buNone/>
            </a:pPr>
            <a:r>
              <a:rPr lang="en-US" sz="1400" dirty="0">
                <a:latin typeface="Arial" panose="020B0604020202020204" pitchFamily="34" charset="0"/>
                <a:ea typeface="Aptos" pitchFamily="34" charset="-122"/>
                <a:cs typeface="Arial" panose="020B0604020202020204" pitchFamily="34" charset="0"/>
              </a:rPr>
              <a:t>¹Institution / Department • ²Laboratory / Program • contact@email.com</a:t>
            </a:r>
            <a:endParaRPr lang="en-US" sz="1400" dirty="0">
              <a:latin typeface="Arial" panose="020B0604020202020204" pitchFamily="34" charset="0"/>
              <a:cs typeface="Arial" panose="020B0604020202020204" pitchFamily="34" charset="0"/>
            </a:endParaRPr>
          </a:p>
        </p:txBody>
      </p:sp>
      <p:sp>
        <p:nvSpPr>
          <p:cNvPr id="14" name="Text 10"/>
          <p:cNvSpPr/>
          <p:nvPr/>
        </p:nvSpPr>
        <p:spPr>
          <a:xfrm>
            <a:off x="11109960" y="6537960"/>
            <a:ext cx="603504" cy="164592"/>
          </a:xfrm>
          <a:prstGeom prst="rect">
            <a:avLst/>
          </a:prstGeom>
          <a:noFill/>
          <a:ln/>
        </p:spPr>
        <p:txBody>
          <a:bodyPr wrap="square" lIns="635" tIns="635" rIns="635" bIns="635" rtlCol="0" anchor="t">
            <a:normAutofit/>
          </a:bodyPr>
          <a:lstStyle/>
          <a:p>
            <a:pPr marL="0" indent="0" algn="r">
              <a:buNone/>
            </a:pPr>
            <a:r>
              <a:rPr lang="en-US" sz="850" b="1" dirty="0">
                <a:solidFill>
                  <a:srgbClr val="FFFFFF"/>
                </a:solidFill>
                <a:latin typeface="Aptos" pitchFamily="34" charset="0"/>
                <a:ea typeface="Aptos" pitchFamily="34" charset="-122"/>
                <a:cs typeface="Aptos" pitchFamily="34" charset="-120"/>
              </a:rPr>
              <a:t>01 / 13</a:t>
            </a:r>
            <a:endParaRPr lang="en-US" sz="850" dirty="0"/>
          </a:p>
        </p:txBody>
      </p:sp>
      <p:sp>
        <p:nvSpPr>
          <p:cNvPr id="15" name="Rectangle 1">
            <a:extLst>
              <a:ext uri="{FF2B5EF4-FFF2-40B4-BE49-F238E27FC236}">
                <a16:creationId xmlns:a16="http://schemas.microsoft.com/office/drawing/2014/main" id="{5560BD9A-AD15-4D49-96EE-23C353CC3AE1}"/>
              </a:ext>
            </a:extLst>
          </p:cNvPr>
          <p:cNvSpPr/>
          <p:nvPr/>
        </p:nvSpPr>
        <p:spPr>
          <a:xfrm>
            <a:off x="0" y="0"/>
            <a:ext cx="12191695" cy="128016"/>
          </a:xfrm>
          <a:prstGeom prst="rect">
            <a:avLst/>
          </a:prstGeom>
          <a:solidFill>
            <a:srgbClr val="102A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2">
            <a:extLst>
              <a:ext uri="{FF2B5EF4-FFF2-40B4-BE49-F238E27FC236}">
                <a16:creationId xmlns:a16="http://schemas.microsoft.com/office/drawing/2014/main" id="{706E7FC5-9547-490D-B16D-6D3A2B2B6777}"/>
              </a:ext>
            </a:extLst>
          </p:cNvPr>
          <p:cNvSpPr/>
          <p:nvPr/>
        </p:nvSpPr>
        <p:spPr>
          <a:xfrm>
            <a:off x="0" y="128016"/>
            <a:ext cx="12191695" cy="50292"/>
          </a:xfrm>
          <a:prstGeom prst="rect">
            <a:avLst/>
          </a:prstGeom>
          <a:solidFill>
            <a:srgbClr val="F791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3">
            <a:extLst>
              <a:ext uri="{FF2B5EF4-FFF2-40B4-BE49-F238E27FC236}">
                <a16:creationId xmlns:a16="http://schemas.microsoft.com/office/drawing/2014/main" id="{71484FCD-F94B-45B3-B270-338B577E9EB4}"/>
              </a:ext>
            </a:extLst>
          </p:cNvPr>
          <p:cNvSpPr/>
          <p:nvPr/>
        </p:nvSpPr>
        <p:spPr>
          <a:xfrm>
            <a:off x="0" y="0"/>
            <a:ext cx="201168" cy="6858000"/>
          </a:xfrm>
          <a:prstGeom prst="rect">
            <a:avLst/>
          </a:prstGeom>
          <a:solidFill>
            <a:srgbClr val="102A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5">
            <a:extLst>
              <a:ext uri="{FF2B5EF4-FFF2-40B4-BE49-F238E27FC236}">
                <a16:creationId xmlns:a16="http://schemas.microsoft.com/office/drawing/2014/main" id="{D7EBBD63-25A6-41D9-A53E-2693593053B9}"/>
              </a:ext>
            </a:extLst>
          </p:cNvPr>
          <p:cNvSpPr/>
          <p:nvPr/>
        </p:nvSpPr>
        <p:spPr>
          <a:xfrm>
            <a:off x="10241280" y="822960"/>
            <a:ext cx="1508760" cy="146304"/>
          </a:xfrm>
          <a:prstGeom prst="rect">
            <a:avLst/>
          </a:prstGeom>
          <a:solidFill>
            <a:srgbClr val="F7911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6">
            <a:extLst>
              <a:ext uri="{FF2B5EF4-FFF2-40B4-BE49-F238E27FC236}">
                <a16:creationId xmlns:a16="http://schemas.microsoft.com/office/drawing/2014/main" id="{EBBF4CD7-B682-466B-A8CE-DD320A2FB6E0}"/>
              </a:ext>
            </a:extLst>
          </p:cNvPr>
          <p:cNvSpPr/>
          <p:nvPr/>
        </p:nvSpPr>
        <p:spPr>
          <a:xfrm>
            <a:off x="9281160" y="1078992"/>
            <a:ext cx="2468880" cy="91440"/>
          </a:xfrm>
          <a:prstGeom prst="rect">
            <a:avLst/>
          </a:prstGeom>
          <a:solidFill>
            <a:srgbClr val="E2E9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21">
            <a:extLst>
              <a:ext uri="{FF2B5EF4-FFF2-40B4-BE49-F238E27FC236}">
                <a16:creationId xmlns:a16="http://schemas.microsoft.com/office/drawing/2014/main" id="{1E312741-F0F4-4515-9F1D-ACDA515AEDB3}"/>
              </a:ext>
            </a:extLst>
          </p:cNvPr>
          <p:cNvSpPr/>
          <p:nvPr/>
        </p:nvSpPr>
        <p:spPr>
          <a:xfrm>
            <a:off x="0" y="6419088"/>
            <a:ext cx="12191695" cy="438912"/>
          </a:xfrm>
          <a:prstGeom prst="rect">
            <a:avLst/>
          </a:prstGeom>
          <a:solidFill>
            <a:srgbClr val="102A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Imagem 23">
            <a:extLst>
              <a:ext uri="{FF2B5EF4-FFF2-40B4-BE49-F238E27FC236}">
                <a16:creationId xmlns:a16="http://schemas.microsoft.com/office/drawing/2014/main" id="{A2DBFD78-9A38-43EC-AE74-4A9FE261B7B4}"/>
              </a:ext>
            </a:extLst>
          </p:cNvPr>
          <p:cNvPicPr>
            <a:picLocks noChangeAspect="1"/>
          </p:cNvPicPr>
          <p:nvPr/>
        </p:nvPicPr>
        <p:blipFill>
          <a:blip r:embed="rId3"/>
          <a:stretch>
            <a:fillRect/>
          </a:stretch>
        </p:blipFill>
        <p:spPr>
          <a:xfrm>
            <a:off x="594360" y="308964"/>
            <a:ext cx="1944624" cy="139601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chemeClr val="bg1">
            <a:lumMod val="95000"/>
          </a:schemeClr>
        </a:solidFill>
        <a:effectLst/>
      </p:bgPr>
    </p:bg>
    <p:spTree>
      <p:nvGrpSpPr>
        <p:cNvPr id="1" name=""/>
        <p:cNvGrpSpPr/>
        <p:nvPr/>
      </p:nvGrpSpPr>
      <p:grpSpPr>
        <a:xfrm>
          <a:off x="0" y="0"/>
          <a:ext cx="0" cy="0"/>
          <a:chOff x="0" y="0"/>
          <a:chExt cx="0" cy="0"/>
        </a:xfrm>
      </p:grpSpPr>
      <p:sp>
        <p:nvSpPr>
          <p:cNvPr id="3"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800" b="1" dirty="0">
                <a:solidFill>
                  <a:srgbClr val="102A53"/>
                </a:solidFill>
                <a:latin typeface="Arial" panose="020B0604020202020204" pitchFamily="34" charset="0"/>
                <a:ea typeface="Aptos Display" pitchFamily="34" charset="-122"/>
                <a:cs typeface="Arial" panose="020B0604020202020204" pitchFamily="34" charset="0"/>
              </a:rPr>
              <a:t>How to use this template</a:t>
            </a:r>
            <a:endParaRPr lang="en-US" sz="2800" dirty="0">
              <a:latin typeface="Arial" panose="020B0604020202020204" pitchFamily="34" charset="0"/>
              <a:cs typeface="Arial" panose="020B0604020202020204" pitchFamily="34" charset="0"/>
            </a:endParaRPr>
          </a:p>
        </p:txBody>
      </p:sp>
      <p:sp>
        <p:nvSpPr>
          <p:cNvPr id="4"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ptos" pitchFamily="34" charset="0"/>
                <a:ea typeface="Aptos" pitchFamily="34" charset="-122"/>
                <a:cs typeface="Aptos" pitchFamily="34" charset="-120"/>
              </a:rPr>
              <a:t>Editable BSB </a:t>
            </a:r>
            <a:r>
              <a:rPr lang="en-US" sz="1200" dirty="0">
                <a:solidFill>
                  <a:srgbClr val="5F6B66"/>
                </a:solidFill>
                <a:latin typeface="Arial" panose="020B0604020202020204" pitchFamily="34" charset="0"/>
                <a:ea typeface="Aptos" pitchFamily="34" charset="-122"/>
                <a:cs typeface="Arial" panose="020B0604020202020204" pitchFamily="34" charset="0"/>
              </a:rPr>
              <a:t>2026</a:t>
            </a:r>
            <a:r>
              <a:rPr lang="en-US" sz="1200" dirty="0">
                <a:solidFill>
                  <a:srgbClr val="5F6B66"/>
                </a:solidFill>
                <a:latin typeface="Aptos" pitchFamily="34" charset="0"/>
                <a:ea typeface="Aptos" pitchFamily="34" charset="-122"/>
                <a:cs typeface="Aptos" pitchFamily="34" charset="-120"/>
              </a:rPr>
              <a:t> slide model for scientific presentations</a:t>
            </a:r>
            <a:endParaRPr lang="en-US" sz="1200" dirty="0"/>
          </a:p>
        </p:txBody>
      </p:sp>
      <p:sp>
        <p:nvSpPr>
          <p:cNvPr id="5" name="Shape 2"/>
          <p:cNvSpPr/>
          <p:nvPr/>
        </p:nvSpPr>
        <p:spPr>
          <a:xfrm>
            <a:off x="512064" y="960120"/>
            <a:ext cx="8083296" cy="0"/>
          </a:xfrm>
          <a:prstGeom prst="line">
            <a:avLst/>
          </a:prstGeom>
          <a:noFill/>
          <a:ln w="29210">
            <a:solidFill>
              <a:srgbClr val="F7911E"/>
            </a:solidFill>
            <a:prstDash val="solid"/>
          </a:ln>
        </p:spPr>
      </p:sp>
      <p:pic>
        <p:nvPicPr>
          <p:cNvPr id="7" name="Image 1" descr="/mnt/data/logo_bsb2026_clean.png"/>
          <p:cNvPicPr>
            <a:picLocks noChangeAspect="1"/>
          </p:cNvPicPr>
          <p:nvPr/>
        </p:nvPicPr>
        <p:blipFill>
          <a:blip r:embed="rId3"/>
          <a:stretch>
            <a:fillRect/>
          </a:stretch>
        </p:blipFill>
        <p:spPr>
          <a:xfrm>
            <a:off x="10728064" y="134578"/>
            <a:ext cx="1248426" cy="898694"/>
          </a:xfrm>
          <a:prstGeom prst="rect">
            <a:avLst/>
          </a:prstGeom>
        </p:spPr>
      </p:pic>
      <p:sp>
        <p:nvSpPr>
          <p:cNvPr id="8" name="Shape 4"/>
          <p:cNvSpPr/>
          <p:nvPr/>
        </p:nvSpPr>
        <p:spPr>
          <a:xfrm>
            <a:off x="594360" y="1261872"/>
            <a:ext cx="3337560" cy="4636008"/>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9" name="Shape 5"/>
          <p:cNvSpPr/>
          <p:nvPr/>
        </p:nvSpPr>
        <p:spPr>
          <a:xfrm>
            <a:off x="594360" y="1261872"/>
            <a:ext cx="3337560" cy="411480"/>
          </a:xfrm>
          <a:prstGeom prst="rect">
            <a:avLst/>
          </a:prstGeom>
          <a:solidFill>
            <a:srgbClr val="6C7A6C"/>
          </a:solidFill>
          <a:ln w="12700">
            <a:solidFill>
              <a:srgbClr val="6C7A6C">
                <a:alpha val="0"/>
              </a:srgbClr>
            </a:solidFill>
            <a:prstDash val="solid"/>
          </a:ln>
        </p:spPr>
      </p:sp>
      <p:sp>
        <p:nvSpPr>
          <p:cNvPr id="10" name="Shape 6"/>
          <p:cNvSpPr/>
          <p:nvPr/>
        </p:nvSpPr>
        <p:spPr>
          <a:xfrm>
            <a:off x="594360" y="1261872"/>
            <a:ext cx="100584" cy="411480"/>
          </a:xfrm>
          <a:prstGeom prst="rect">
            <a:avLst/>
          </a:prstGeom>
          <a:solidFill>
            <a:srgbClr val="F7911E"/>
          </a:solidFill>
          <a:ln w="12700">
            <a:solidFill>
              <a:srgbClr val="F7911E">
                <a:alpha val="0"/>
              </a:srgbClr>
            </a:solidFill>
            <a:prstDash val="solid"/>
          </a:ln>
        </p:spPr>
      </p:sp>
      <p:sp>
        <p:nvSpPr>
          <p:cNvPr id="11" name="Text 7"/>
          <p:cNvSpPr/>
          <p:nvPr/>
        </p:nvSpPr>
        <p:spPr>
          <a:xfrm>
            <a:off x="758952" y="1315328"/>
            <a:ext cx="3017520" cy="164592"/>
          </a:xfrm>
          <a:prstGeom prst="rect">
            <a:avLst/>
          </a:prstGeom>
          <a:noFill/>
          <a:ln/>
        </p:spPr>
        <p:txBody>
          <a:bodyPr wrap="square" lIns="635" tIns="635" rIns="635" bIns="635" rtlCol="0" anchor="t">
            <a:noAutofit/>
          </a:bodyPr>
          <a:lstStyle/>
          <a:p>
            <a:pPr marL="0" indent="0" algn="l">
              <a:buNone/>
            </a:pPr>
            <a:r>
              <a:rPr lang="en-US" sz="2000" b="1" dirty="0">
                <a:solidFill>
                  <a:srgbClr val="FFFFFF"/>
                </a:solidFill>
                <a:latin typeface="Arial" panose="020B0604020202020204" pitchFamily="34" charset="0"/>
                <a:ea typeface="Aptos" pitchFamily="34" charset="-122"/>
                <a:cs typeface="Arial" panose="020B0604020202020204" pitchFamily="34" charset="0"/>
              </a:rPr>
              <a:t>STYLE RULES</a:t>
            </a:r>
            <a:endParaRPr lang="en-US" sz="2000" dirty="0">
              <a:latin typeface="Arial" panose="020B0604020202020204" pitchFamily="34" charset="0"/>
              <a:cs typeface="Arial" panose="020B0604020202020204" pitchFamily="34" charset="0"/>
            </a:endParaRPr>
          </a:p>
        </p:txBody>
      </p:sp>
      <p:sp>
        <p:nvSpPr>
          <p:cNvPr id="12" name="Text 8"/>
          <p:cNvSpPr/>
          <p:nvPr/>
        </p:nvSpPr>
        <p:spPr>
          <a:xfrm>
            <a:off x="841248" y="1874519"/>
            <a:ext cx="2834640" cy="3831337"/>
          </a:xfrm>
          <a:prstGeom prst="rect">
            <a:avLst/>
          </a:prstGeom>
          <a:noFill/>
          <a:ln/>
        </p:spPr>
        <p:txBody>
          <a:bodyPr wrap="square" lIns="635" tIns="635" rIns="635" bIns="635" rtlCol="0" anchor="t">
            <a:noAutofit/>
          </a:bodyPr>
          <a:lstStyle/>
          <a:p>
            <a:pPr marL="285750" indent="-285750">
              <a:buClr>
                <a:srgbClr val="FFC000"/>
              </a:buClr>
              <a:buFont typeface="Wingdings" panose="05000000000000000000" pitchFamily="2" charset="2"/>
              <a:buChar char="§"/>
            </a:pPr>
            <a:r>
              <a:rPr lang="en-US" dirty="0">
                <a:solidFill>
                  <a:srgbClr val="28323A"/>
                </a:solidFill>
                <a:latin typeface="Arial" panose="020B0604020202020204" pitchFamily="34" charset="0"/>
                <a:ea typeface="Aptos" pitchFamily="34" charset="-122"/>
                <a:cs typeface="Arial" panose="020B0604020202020204" pitchFamily="34" charset="0"/>
              </a:rPr>
              <a:t>Use short sentences and readable font sizes.
Keep one main message per slide.
Prefer figures, workflows and visual summaries over dense paragraphs.
The layout, organization and visual elements may be freely adapted to suit your presentation, as long as the BSB 2026 visual identity is preserved..</a:t>
            </a:r>
            <a:endParaRPr lang="en-US" dirty="0">
              <a:latin typeface="Arial" panose="020B0604020202020204" pitchFamily="34" charset="0"/>
              <a:cs typeface="Arial" panose="020B0604020202020204" pitchFamily="34" charset="0"/>
            </a:endParaRPr>
          </a:p>
        </p:txBody>
      </p:sp>
      <p:sp>
        <p:nvSpPr>
          <p:cNvPr id="13" name="Shape 9"/>
          <p:cNvSpPr/>
          <p:nvPr/>
        </p:nvSpPr>
        <p:spPr>
          <a:xfrm>
            <a:off x="4251960" y="1261871"/>
            <a:ext cx="3337560" cy="4635999"/>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14" name="Shape 10"/>
          <p:cNvSpPr/>
          <p:nvPr/>
        </p:nvSpPr>
        <p:spPr>
          <a:xfrm>
            <a:off x="4251960" y="1261872"/>
            <a:ext cx="3337560" cy="411480"/>
          </a:xfrm>
          <a:prstGeom prst="rect">
            <a:avLst/>
          </a:prstGeom>
          <a:solidFill>
            <a:srgbClr val="102A53"/>
          </a:solidFill>
          <a:ln w="12700">
            <a:solidFill>
              <a:srgbClr val="102A53">
                <a:alpha val="0"/>
              </a:srgbClr>
            </a:solidFill>
            <a:prstDash val="solid"/>
          </a:ln>
        </p:spPr>
      </p:sp>
      <p:sp>
        <p:nvSpPr>
          <p:cNvPr id="15" name="Shape 11"/>
          <p:cNvSpPr/>
          <p:nvPr/>
        </p:nvSpPr>
        <p:spPr>
          <a:xfrm>
            <a:off x="4251960" y="1261872"/>
            <a:ext cx="100584" cy="411480"/>
          </a:xfrm>
          <a:prstGeom prst="rect">
            <a:avLst/>
          </a:prstGeom>
          <a:solidFill>
            <a:srgbClr val="F7911E"/>
          </a:solidFill>
          <a:ln w="12700">
            <a:solidFill>
              <a:srgbClr val="F7911E">
                <a:alpha val="0"/>
              </a:srgbClr>
            </a:solidFill>
            <a:prstDash val="solid"/>
          </a:ln>
        </p:spPr>
      </p:sp>
      <p:sp>
        <p:nvSpPr>
          <p:cNvPr id="16" name="Text 12"/>
          <p:cNvSpPr/>
          <p:nvPr/>
        </p:nvSpPr>
        <p:spPr>
          <a:xfrm>
            <a:off x="4416552" y="1315328"/>
            <a:ext cx="3017520" cy="164592"/>
          </a:xfrm>
          <a:prstGeom prst="rect">
            <a:avLst/>
          </a:prstGeom>
          <a:noFill/>
          <a:ln/>
        </p:spPr>
        <p:txBody>
          <a:bodyPr wrap="square" lIns="635" tIns="635" rIns="635" bIns="635" rtlCol="0" anchor="t">
            <a:noAutofit/>
          </a:bodyPr>
          <a:lstStyle/>
          <a:p>
            <a:pPr marL="0" indent="0" algn="l">
              <a:buNone/>
            </a:pPr>
            <a:r>
              <a:rPr lang="en-US" sz="2000" b="1" dirty="0">
                <a:solidFill>
                  <a:srgbClr val="FFFFFF"/>
                </a:solidFill>
                <a:latin typeface="Arial" panose="020B0604020202020204" pitchFamily="34" charset="0"/>
                <a:ea typeface="Aptos" pitchFamily="34" charset="-122"/>
                <a:cs typeface="Arial" panose="020B0604020202020204" pitchFamily="34" charset="0"/>
              </a:rPr>
              <a:t>VISUAL IDENTITY</a:t>
            </a:r>
            <a:endParaRPr lang="en-US" sz="2000" dirty="0">
              <a:latin typeface="Arial" panose="020B0604020202020204" pitchFamily="34" charset="0"/>
              <a:cs typeface="Arial" panose="020B0604020202020204" pitchFamily="34" charset="0"/>
            </a:endParaRPr>
          </a:p>
        </p:txBody>
      </p:sp>
      <p:sp>
        <p:nvSpPr>
          <p:cNvPr id="17" name="Shape 13"/>
          <p:cNvSpPr/>
          <p:nvPr/>
        </p:nvSpPr>
        <p:spPr>
          <a:xfrm>
            <a:off x="4572000" y="1865376"/>
            <a:ext cx="749808" cy="749808"/>
          </a:xfrm>
          <a:prstGeom prst="rect">
            <a:avLst/>
          </a:prstGeom>
          <a:solidFill>
            <a:srgbClr val="102A53"/>
          </a:solidFill>
          <a:ln w="12700">
            <a:solidFill>
              <a:srgbClr val="102A53">
                <a:alpha val="0"/>
              </a:srgbClr>
            </a:solidFill>
            <a:prstDash val="solid"/>
          </a:ln>
        </p:spPr>
      </p:sp>
      <p:sp>
        <p:nvSpPr>
          <p:cNvPr id="18" name="Shape 14"/>
          <p:cNvSpPr/>
          <p:nvPr/>
        </p:nvSpPr>
        <p:spPr>
          <a:xfrm>
            <a:off x="5468112" y="1865376"/>
            <a:ext cx="749808" cy="749808"/>
          </a:xfrm>
          <a:prstGeom prst="rect">
            <a:avLst/>
          </a:prstGeom>
          <a:solidFill>
            <a:srgbClr val="F7911E"/>
          </a:solidFill>
          <a:ln w="12700">
            <a:solidFill>
              <a:srgbClr val="F7911E">
                <a:alpha val="0"/>
              </a:srgbClr>
            </a:solidFill>
            <a:prstDash val="solid"/>
          </a:ln>
        </p:spPr>
      </p:sp>
      <p:sp>
        <p:nvSpPr>
          <p:cNvPr id="19" name="Shape 15"/>
          <p:cNvSpPr/>
          <p:nvPr/>
        </p:nvSpPr>
        <p:spPr>
          <a:xfrm>
            <a:off x="6364224" y="1865376"/>
            <a:ext cx="749808" cy="749808"/>
          </a:xfrm>
          <a:prstGeom prst="rect">
            <a:avLst/>
          </a:prstGeom>
          <a:solidFill>
            <a:srgbClr val="6C7A6C"/>
          </a:solidFill>
          <a:ln w="12700">
            <a:solidFill>
              <a:srgbClr val="6C7A6C">
                <a:alpha val="0"/>
              </a:srgbClr>
            </a:solidFill>
            <a:prstDash val="solid"/>
          </a:ln>
        </p:spPr>
      </p:sp>
      <p:sp>
        <p:nvSpPr>
          <p:cNvPr id="20" name="Text 16"/>
          <p:cNvSpPr/>
          <p:nvPr/>
        </p:nvSpPr>
        <p:spPr>
          <a:xfrm>
            <a:off x="4498848" y="2697480"/>
            <a:ext cx="896112" cy="347472"/>
          </a:xfrm>
          <a:prstGeom prst="rect">
            <a:avLst/>
          </a:prstGeom>
          <a:noFill/>
          <a:ln/>
        </p:spPr>
        <p:txBody>
          <a:bodyPr wrap="square" lIns="635" tIns="635" rIns="635" bIns="635" rtlCol="0" anchor="t">
            <a:noAutofit/>
          </a:bodyPr>
          <a:lstStyle/>
          <a:p>
            <a:pPr marL="0" indent="0" algn="ctr">
              <a:buNone/>
            </a:pPr>
            <a:r>
              <a:rPr lang="en-US" sz="1200" dirty="0">
                <a:solidFill>
                  <a:srgbClr val="5F6B66"/>
                </a:solidFill>
                <a:latin typeface="Arial" panose="020B0604020202020204" pitchFamily="34" charset="0"/>
                <a:ea typeface="Aptos" pitchFamily="34" charset="-122"/>
                <a:cs typeface="Arial" panose="020B0604020202020204" pitchFamily="34" charset="0"/>
              </a:rPr>
              <a:t>Navy</a:t>
            </a:r>
            <a:endParaRPr lang="en-US" sz="1200" dirty="0">
              <a:latin typeface="Arial" panose="020B0604020202020204" pitchFamily="34" charset="0"/>
              <a:cs typeface="Arial" panose="020B0604020202020204" pitchFamily="34" charset="0"/>
            </a:endParaRPr>
          </a:p>
          <a:p>
            <a:pPr marL="0" indent="0" algn="ctr">
              <a:buNone/>
            </a:pPr>
            <a:r>
              <a:rPr lang="en-US" sz="1200" dirty="0">
                <a:solidFill>
                  <a:srgbClr val="5F6B66"/>
                </a:solidFill>
                <a:latin typeface="Arial" panose="020B0604020202020204" pitchFamily="34" charset="0"/>
                <a:ea typeface="Aptos" pitchFamily="34" charset="-122"/>
                <a:cs typeface="Arial" panose="020B0604020202020204" pitchFamily="34" charset="0"/>
              </a:rPr>
              <a:t>#102A53</a:t>
            </a:r>
            <a:endParaRPr lang="en-US" sz="1200" dirty="0">
              <a:latin typeface="Arial" panose="020B0604020202020204" pitchFamily="34" charset="0"/>
              <a:cs typeface="Arial" panose="020B0604020202020204" pitchFamily="34" charset="0"/>
            </a:endParaRPr>
          </a:p>
        </p:txBody>
      </p:sp>
      <p:sp>
        <p:nvSpPr>
          <p:cNvPr id="21" name="Text 17"/>
          <p:cNvSpPr/>
          <p:nvPr/>
        </p:nvSpPr>
        <p:spPr>
          <a:xfrm>
            <a:off x="5394960" y="2697480"/>
            <a:ext cx="896112" cy="347472"/>
          </a:xfrm>
          <a:prstGeom prst="rect">
            <a:avLst/>
          </a:prstGeom>
          <a:noFill/>
          <a:ln/>
        </p:spPr>
        <p:txBody>
          <a:bodyPr wrap="square" lIns="635" tIns="635" rIns="635" bIns="635" rtlCol="0" anchor="t">
            <a:noAutofit/>
          </a:bodyPr>
          <a:lstStyle/>
          <a:p>
            <a:pPr marL="0" indent="0" algn="ctr">
              <a:buNone/>
            </a:pPr>
            <a:r>
              <a:rPr lang="en-US" sz="1200" dirty="0">
                <a:solidFill>
                  <a:srgbClr val="5F6B66"/>
                </a:solidFill>
                <a:latin typeface="Arial" panose="020B0604020202020204" pitchFamily="34" charset="0"/>
                <a:ea typeface="Aptos" pitchFamily="34" charset="-122"/>
                <a:cs typeface="Arial" panose="020B0604020202020204" pitchFamily="34" charset="0"/>
              </a:rPr>
              <a:t>Orange</a:t>
            </a:r>
            <a:endParaRPr lang="en-US" sz="1200" dirty="0">
              <a:latin typeface="Arial" panose="020B0604020202020204" pitchFamily="34" charset="0"/>
              <a:cs typeface="Arial" panose="020B0604020202020204" pitchFamily="34" charset="0"/>
            </a:endParaRPr>
          </a:p>
          <a:p>
            <a:pPr marL="0" indent="0" algn="ctr">
              <a:buNone/>
            </a:pPr>
            <a:r>
              <a:rPr lang="en-US" sz="1200" dirty="0">
                <a:solidFill>
                  <a:srgbClr val="5F6B66"/>
                </a:solidFill>
                <a:latin typeface="Arial" panose="020B0604020202020204" pitchFamily="34" charset="0"/>
                <a:ea typeface="Aptos" pitchFamily="34" charset="-122"/>
                <a:cs typeface="Arial" panose="020B0604020202020204" pitchFamily="34" charset="0"/>
              </a:rPr>
              <a:t>#F7911E</a:t>
            </a:r>
            <a:endParaRPr lang="en-US" sz="1200" dirty="0">
              <a:latin typeface="Arial" panose="020B0604020202020204" pitchFamily="34" charset="0"/>
              <a:cs typeface="Arial" panose="020B0604020202020204" pitchFamily="34" charset="0"/>
            </a:endParaRPr>
          </a:p>
        </p:txBody>
      </p:sp>
      <p:sp>
        <p:nvSpPr>
          <p:cNvPr id="22" name="Text 18"/>
          <p:cNvSpPr/>
          <p:nvPr/>
        </p:nvSpPr>
        <p:spPr>
          <a:xfrm>
            <a:off x="6291072" y="2697480"/>
            <a:ext cx="896112" cy="347472"/>
          </a:xfrm>
          <a:prstGeom prst="rect">
            <a:avLst/>
          </a:prstGeom>
          <a:noFill/>
          <a:ln/>
        </p:spPr>
        <p:txBody>
          <a:bodyPr wrap="square" lIns="635" tIns="635" rIns="635" bIns="635" rtlCol="0" anchor="t">
            <a:noAutofit/>
          </a:bodyPr>
          <a:lstStyle/>
          <a:p>
            <a:pPr marL="0" indent="0" algn="ctr">
              <a:buNone/>
            </a:pPr>
            <a:r>
              <a:rPr lang="en-US" sz="1200" dirty="0">
                <a:solidFill>
                  <a:srgbClr val="5F6B66"/>
                </a:solidFill>
                <a:latin typeface="Arial" panose="020B0604020202020204" pitchFamily="34" charset="0"/>
                <a:ea typeface="Aptos" pitchFamily="34" charset="-122"/>
                <a:cs typeface="Arial" panose="020B0604020202020204" pitchFamily="34" charset="0"/>
              </a:rPr>
              <a:t>Sage</a:t>
            </a:r>
            <a:endParaRPr lang="en-US" sz="1200" dirty="0">
              <a:latin typeface="Arial" panose="020B0604020202020204" pitchFamily="34" charset="0"/>
              <a:cs typeface="Arial" panose="020B0604020202020204" pitchFamily="34" charset="0"/>
            </a:endParaRPr>
          </a:p>
          <a:p>
            <a:pPr marL="0" indent="0" algn="ctr">
              <a:buNone/>
            </a:pPr>
            <a:r>
              <a:rPr lang="en-US" sz="1200" dirty="0">
                <a:solidFill>
                  <a:srgbClr val="5F6B66"/>
                </a:solidFill>
                <a:latin typeface="Arial" panose="020B0604020202020204" pitchFamily="34" charset="0"/>
                <a:ea typeface="Aptos" pitchFamily="34" charset="-122"/>
                <a:cs typeface="Arial" panose="020B0604020202020204" pitchFamily="34" charset="0"/>
              </a:rPr>
              <a:t>#6C7A6C</a:t>
            </a:r>
            <a:endParaRPr lang="en-US" sz="1200" dirty="0">
              <a:latin typeface="Arial" panose="020B0604020202020204" pitchFamily="34" charset="0"/>
              <a:cs typeface="Arial" panose="020B0604020202020204" pitchFamily="34" charset="0"/>
            </a:endParaRPr>
          </a:p>
        </p:txBody>
      </p:sp>
      <p:pic>
        <p:nvPicPr>
          <p:cNvPr id="23" name="Image 2" descr="/mnt/data/logo_bsb2026_clean.png"/>
          <p:cNvPicPr>
            <a:picLocks noChangeAspect="1"/>
          </p:cNvPicPr>
          <p:nvPr/>
        </p:nvPicPr>
        <p:blipFill>
          <a:blip r:embed="rId3"/>
          <a:stretch>
            <a:fillRect/>
          </a:stretch>
        </p:blipFill>
        <p:spPr>
          <a:xfrm>
            <a:off x="4692511" y="3493007"/>
            <a:ext cx="2456457" cy="1768307"/>
          </a:xfrm>
          <a:prstGeom prst="rect">
            <a:avLst/>
          </a:prstGeom>
        </p:spPr>
      </p:pic>
      <p:sp>
        <p:nvSpPr>
          <p:cNvPr id="24" name="Shape 19"/>
          <p:cNvSpPr/>
          <p:nvPr/>
        </p:nvSpPr>
        <p:spPr>
          <a:xfrm>
            <a:off x="7909560" y="1261872"/>
            <a:ext cx="3611880" cy="4636008"/>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25" name="Shape 20"/>
          <p:cNvSpPr/>
          <p:nvPr/>
        </p:nvSpPr>
        <p:spPr>
          <a:xfrm>
            <a:off x="7909560" y="1261872"/>
            <a:ext cx="3611880" cy="411480"/>
          </a:xfrm>
          <a:prstGeom prst="rect">
            <a:avLst/>
          </a:prstGeom>
          <a:solidFill>
            <a:srgbClr val="102A53"/>
          </a:solidFill>
          <a:ln w="12700">
            <a:solidFill>
              <a:srgbClr val="102A53">
                <a:alpha val="0"/>
              </a:srgbClr>
            </a:solidFill>
            <a:prstDash val="solid"/>
          </a:ln>
        </p:spPr>
      </p:sp>
      <p:sp>
        <p:nvSpPr>
          <p:cNvPr id="26" name="Shape 21"/>
          <p:cNvSpPr/>
          <p:nvPr/>
        </p:nvSpPr>
        <p:spPr>
          <a:xfrm>
            <a:off x="7909560" y="1261872"/>
            <a:ext cx="100584" cy="411480"/>
          </a:xfrm>
          <a:prstGeom prst="rect">
            <a:avLst/>
          </a:prstGeom>
          <a:solidFill>
            <a:srgbClr val="F7911E"/>
          </a:solidFill>
          <a:ln w="12700">
            <a:solidFill>
              <a:srgbClr val="F7911E">
                <a:alpha val="0"/>
              </a:srgbClr>
            </a:solidFill>
            <a:prstDash val="solid"/>
          </a:ln>
        </p:spPr>
      </p:sp>
      <p:sp>
        <p:nvSpPr>
          <p:cNvPr id="27" name="Text 22"/>
          <p:cNvSpPr/>
          <p:nvPr/>
        </p:nvSpPr>
        <p:spPr>
          <a:xfrm>
            <a:off x="8074152" y="1315328"/>
            <a:ext cx="3291840" cy="164592"/>
          </a:xfrm>
          <a:prstGeom prst="rect">
            <a:avLst/>
          </a:prstGeom>
          <a:noFill/>
          <a:ln/>
        </p:spPr>
        <p:txBody>
          <a:bodyPr wrap="square" lIns="635" tIns="635" rIns="635" bIns="635" rtlCol="0" anchor="t">
            <a:noAutofit/>
          </a:bodyPr>
          <a:lstStyle/>
          <a:p>
            <a:pPr marL="0" indent="0" algn="l">
              <a:buNone/>
            </a:pPr>
            <a:r>
              <a:rPr lang="en-US" sz="2000" b="1" dirty="0">
                <a:solidFill>
                  <a:srgbClr val="FFFFFF"/>
                </a:solidFill>
                <a:latin typeface="Arial" panose="020B0604020202020204" pitchFamily="34" charset="0"/>
                <a:ea typeface="Aptos" pitchFamily="34" charset="-122"/>
                <a:cs typeface="Arial" panose="020B0604020202020204" pitchFamily="34" charset="0"/>
              </a:rPr>
              <a:t>SLIDE FOOTER</a:t>
            </a:r>
            <a:endParaRPr lang="en-US" sz="2000" dirty="0">
              <a:latin typeface="Arial" panose="020B0604020202020204" pitchFamily="34" charset="0"/>
              <a:cs typeface="Arial" panose="020B0604020202020204" pitchFamily="34" charset="0"/>
            </a:endParaRPr>
          </a:p>
        </p:txBody>
      </p:sp>
      <p:sp>
        <p:nvSpPr>
          <p:cNvPr id="28" name="Shape 23"/>
          <p:cNvSpPr/>
          <p:nvPr/>
        </p:nvSpPr>
        <p:spPr>
          <a:xfrm>
            <a:off x="8211312" y="1901952"/>
            <a:ext cx="3017520" cy="621792"/>
          </a:xfrm>
          <a:prstGeom prst="roundRect">
            <a:avLst/>
          </a:prstGeom>
          <a:solidFill>
            <a:srgbClr val="102A53"/>
          </a:solidFill>
          <a:ln w="12700">
            <a:solidFill>
              <a:srgbClr val="102A53">
                <a:alpha val="0"/>
              </a:srgbClr>
            </a:solidFill>
            <a:prstDash val="solid"/>
          </a:ln>
        </p:spPr>
      </p:sp>
      <p:sp>
        <p:nvSpPr>
          <p:cNvPr id="29" name="Text 24"/>
          <p:cNvSpPr/>
          <p:nvPr/>
        </p:nvSpPr>
        <p:spPr>
          <a:xfrm>
            <a:off x="8357616" y="2084832"/>
            <a:ext cx="2194560" cy="137160"/>
          </a:xfrm>
          <a:prstGeom prst="rect">
            <a:avLst/>
          </a:prstGeom>
          <a:noFill/>
          <a:ln/>
        </p:spPr>
        <p:txBody>
          <a:bodyPr wrap="square" lIns="635" tIns="635" rIns="635" bIns="635" rtlCol="0" anchor="t">
            <a:noAutofit/>
          </a:bodyPr>
          <a:lstStyle/>
          <a:p>
            <a:pPr marL="0" indent="0" algn="l">
              <a:buNone/>
            </a:pPr>
            <a:r>
              <a:rPr lang="en-US" sz="1000" dirty="0">
                <a:solidFill>
                  <a:srgbClr val="FFFFFF"/>
                </a:solidFill>
                <a:latin typeface="Arial" panose="020B0604020202020204" pitchFamily="34" charset="0"/>
                <a:ea typeface="Aptos" pitchFamily="34" charset="-122"/>
                <a:cs typeface="Arial" panose="020B0604020202020204" pitchFamily="34" charset="0"/>
              </a:rPr>
              <a:t>References / notes: Author et al. (2026) | DOI...</a:t>
            </a:r>
            <a:endParaRPr lang="en-US" sz="1000" dirty="0">
              <a:latin typeface="Arial" panose="020B0604020202020204" pitchFamily="34" charset="0"/>
              <a:cs typeface="Arial" panose="020B0604020202020204" pitchFamily="34" charset="0"/>
            </a:endParaRPr>
          </a:p>
        </p:txBody>
      </p:sp>
      <p:sp>
        <p:nvSpPr>
          <p:cNvPr id="30" name="Text 25"/>
          <p:cNvSpPr/>
          <p:nvPr/>
        </p:nvSpPr>
        <p:spPr>
          <a:xfrm>
            <a:off x="10561320" y="2075688"/>
            <a:ext cx="438912" cy="146304"/>
          </a:xfrm>
          <a:prstGeom prst="rect">
            <a:avLst/>
          </a:prstGeom>
          <a:noFill/>
          <a:ln/>
        </p:spPr>
        <p:txBody>
          <a:bodyPr wrap="square" lIns="635" tIns="635" rIns="635" bIns="635" rtlCol="0" anchor="t">
            <a:noAutofit/>
          </a:bodyPr>
          <a:lstStyle/>
          <a:p>
            <a:pPr marL="0" indent="0" algn="r">
              <a:buNone/>
            </a:pPr>
            <a:r>
              <a:rPr lang="en-US" sz="1000" b="1" dirty="0">
                <a:solidFill>
                  <a:srgbClr val="FFFFFF"/>
                </a:solidFill>
                <a:latin typeface="Aptos" pitchFamily="34" charset="0"/>
                <a:ea typeface="Aptos" pitchFamily="34" charset="-122"/>
                <a:cs typeface="Aptos" pitchFamily="34" charset="-120"/>
              </a:rPr>
              <a:t>03 / 12</a:t>
            </a:r>
            <a:endParaRPr lang="en-US" sz="1000" dirty="0"/>
          </a:p>
        </p:txBody>
      </p:sp>
      <p:sp>
        <p:nvSpPr>
          <p:cNvPr id="31" name="Text 26"/>
          <p:cNvSpPr/>
          <p:nvPr/>
        </p:nvSpPr>
        <p:spPr>
          <a:xfrm>
            <a:off x="8229600" y="2971800"/>
            <a:ext cx="2944368" cy="1712742"/>
          </a:xfrm>
          <a:prstGeom prst="rect">
            <a:avLst/>
          </a:prstGeom>
          <a:noFill/>
          <a:ln/>
        </p:spPr>
        <p:txBody>
          <a:bodyPr wrap="square" lIns="635" tIns="635" rIns="635" bIns="635" rtlCol="0" anchor="t">
            <a:noAutofit/>
          </a:bodyPr>
          <a:lstStyle/>
          <a:p>
            <a:pPr marL="0" indent="0" algn="l">
              <a:buNone/>
            </a:pPr>
            <a:r>
              <a:rPr lang="en-US" dirty="0">
                <a:solidFill>
                  <a:srgbClr val="28323A"/>
                </a:solidFill>
                <a:latin typeface="Arial" panose="020B0604020202020204" pitchFamily="34" charset="0"/>
                <a:ea typeface="Aptos" pitchFamily="34" charset="-122"/>
                <a:cs typeface="Arial" panose="020B0604020202020204" pitchFamily="34" charset="0"/>
              </a:rPr>
              <a:t>Every content slide has a footer with slide numbering and a compact editable field for references or notes.</a:t>
            </a:r>
            <a:endParaRPr lang="en-US" dirty="0">
              <a:latin typeface="Arial" panose="020B0604020202020204" pitchFamily="34" charset="0"/>
              <a:cs typeface="Arial" panose="020B0604020202020204" pitchFamily="34" charset="0"/>
            </a:endParaRPr>
          </a:p>
        </p:txBody>
      </p:sp>
      <p:sp>
        <p:nvSpPr>
          <p:cNvPr id="32" name="Shape 27"/>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33" name="Shape 28"/>
          <p:cNvSpPr/>
          <p:nvPr/>
        </p:nvSpPr>
        <p:spPr>
          <a:xfrm>
            <a:off x="0" y="6419088"/>
            <a:ext cx="12191695" cy="0"/>
          </a:xfrm>
          <a:prstGeom prst="line">
            <a:avLst/>
          </a:prstGeom>
          <a:noFill/>
          <a:ln w="29210">
            <a:solidFill>
              <a:srgbClr val="F7911E"/>
            </a:solidFill>
            <a:prstDash val="solid"/>
          </a:ln>
        </p:spPr>
      </p:sp>
      <p:sp>
        <p:nvSpPr>
          <p:cNvPr id="34" name="Text 29"/>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35" name="Text 30"/>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
        <p:nvSpPr>
          <p:cNvPr id="36" name="Text 31"/>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02 / 13</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chemeClr val="bg1">
            <a:lumMod val="95000"/>
          </a:schemeClr>
        </a:solidFill>
        <a:effectLst/>
      </p:bgPr>
    </p:bg>
    <p:spTree>
      <p:nvGrpSpPr>
        <p:cNvPr id="1" name=""/>
        <p:cNvGrpSpPr/>
        <p:nvPr/>
      </p:nvGrpSpPr>
      <p:grpSpPr>
        <a:xfrm>
          <a:off x="0" y="0"/>
          <a:ext cx="0" cy="0"/>
          <a:chOff x="0" y="0"/>
          <a:chExt cx="0" cy="0"/>
        </a:xfrm>
      </p:grpSpPr>
      <p:sp>
        <p:nvSpPr>
          <p:cNvPr id="2"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800" b="1" dirty="0">
                <a:solidFill>
                  <a:srgbClr val="102A53"/>
                </a:solidFill>
                <a:latin typeface="Arial" panose="020B0604020202020204" pitchFamily="34" charset="0"/>
                <a:ea typeface="Aptos Display" pitchFamily="34" charset="-122"/>
                <a:cs typeface="Arial" panose="020B0604020202020204" pitchFamily="34" charset="0"/>
              </a:rPr>
              <a:t>Introduction</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rial" panose="020B0604020202020204" pitchFamily="34" charset="0"/>
                <a:ea typeface="Aptos" pitchFamily="34" charset="-122"/>
                <a:cs typeface="Arial" panose="020B0604020202020204" pitchFamily="34" charset="0"/>
              </a:rPr>
              <a:t>Set the context and show why the research question matters</a:t>
            </a:r>
            <a:endParaRPr lang="en-US" sz="1200" dirty="0">
              <a:latin typeface="Arial" panose="020B0604020202020204" pitchFamily="34" charset="0"/>
              <a:cs typeface="Arial" panose="020B0604020202020204" pitchFamily="34" charset="0"/>
            </a:endParaRPr>
          </a:p>
        </p:txBody>
      </p:sp>
      <p:sp>
        <p:nvSpPr>
          <p:cNvPr id="4" name="Shape 2"/>
          <p:cNvSpPr/>
          <p:nvPr/>
        </p:nvSpPr>
        <p:spPr>
          <a:xfrm>
            <a:off x="512064" y="960120"/>
            <a:ext cx="8083296" cy="0"/>
          </a:xfrm>
          <a:prstGeom prst="line">
            <a:avLst/>
          </a:prstGeom>
          <a:noFill/>
          <a:ln w="29210">
            <a:solidFill>
              <a:srgbClr val="F7911E"/>
            </a:solidFill>
            <a:prstDash val="solid"/>
          </a:ln>
        </p:spPr>
      </p:sp>
      <p:sp>
        <p:nvSpPr>
          <p:cNvPr id="7" name="Shape 4"/>
          <p:cNvSpPr/>
          <p:nvPr/>
        </p:nvSpPr>
        <p:spPr>
          <a:xfrm>
            <a:off x="594360" y="1243584"/>
            <a:ext cx="4663440" cy="448056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txBody>
          <a:bodyPr/>
          <a:lstStyle/>
          <a:p>
            <a:endParaRPr lang="pt-BR" dirty="0"/>
          </a:p>
        </p:txBody>
      </p:sp>
      <p:sp>
        <p:nvSpPr>
          <p:cNvPr id="8" name="Shape 5"/>
          <p:cNvSpPr/>
          <p:nvPr/>
        </p:nvSpPr>
        <p:spPr>
          <a:xfrm>
            <a:off x="594360" y="1243584"/>
            <a:ext cx="4663440" cy="411480"/>
          </a:xfrm>
          <a:prstGeom prst="rect">
            <a:avLst/>
          </a:prstGeom>
          <a:solidFill>
            <a:srgbClr val="102A53"/>
          </a:solidFill>
          <a:ln w="12700">
            <a:solidFill>
              <a:srgbClr val="102A53">
                <a:alpha val="0"/>
              </a:srgbClr>
            </a:solidFill>
            <a:prstDash val="solid"/>
          </a:ln>
        </p:spPr>
      </p:sp>
      <p:sp>
        <p:nvSpPr>
          <p:cNvPr id="9" name="Shape 6"/>
          <p:cNvSpPr/>
          <p:nvPr/>
        </p:nvSpPr>
        <p:spPr>
          <a:xfrm>
            <a:off x="594360" y="1243584"/>
            <a:ext cx="100584" cy="411480"/>
          </a:xfrm>
          <a:prstGeom prst="rect">
            <a:avLst/>
          </a:prstGeom>
          <a:solidFill>
            <a:srgbClr val="F7911E"/>
          </a:solidFill>
          <a:ln w="12700">
            <a:solidFill>
              <a:srgbClr val="F7911E">
                <a:alpha val="0"/>
              </a:srgbClr>
            </a:solidFill>
            <a:prstDash val="solid"/>
          </a:ln>
        </p:spPr>
      </p:sp>
      <p:sp>
        <p:nvSpPr>
          <p:cNvPr id="10" name="Text 7"/>
          <p:cNvSpPr/>
          <p:nvPr/>
        </p:nvSpPr>
        <p:spPr>
          <a:xfrm>
            <a:off x="758952" y="1311108"/>
            <a:ext cx="4343400" cy="164592"/>
          </a:xfrm>
          <a:prstGeom prst="rect">
            <a:avLst/>
          </a:prstGeom>
          <a:noFill/>
          <a:ln/>
        </p:spPr>
        <p:txBody>
          <a:bodyPr wrap="square" lIns="635" tIns="635" rIns="635" bIns="635" rtlCol="0" anchor="t">
            <a:noAutofit/>
          </a:bodyPr>
          <a:lstStyle/>
          <a:p>
            <a:pPr marL="0" indent="0" algn="l">
              <a:buNone/>
            </a:pPr>
            <a:r>
              <a:rPr lang="en-US" sz="2000" b="1" dirty="0">
                <a:solidFill>
                  <a:srgbClr val="FFFFFF"/>
                </a:solidFill>
                <a:latin typeface="Arial" panose="020B0604020202020204" pitchFamily="34" charset="0"/>
                <a:ea typeface="Aptos" pitchFamily="34" charset="-122"/>
                <a:cs typeface="Arial" panose="020B0604020202020204" pitchFamily="34" charset="0"/>
              </a:rPr>
              <a:t>BACKGROUND</a:t>
            </a:r>
            <a:endParaRPr lang="en-US" sz="2000" dirty="0">
              <a:latin typeface="Arial" panose="020B0604020202020204" pitchFamily="34" charset="0"/>
              <a:cs typeface="Arial" panose="020B0604020202020204" pitchFamily="34" charset="0"/>
            </a:endParaRPr>
          </a:p>
        </p:txBody>
      </p:sp>
      <p:sp>
        <p:nvSpPr>
          <p:cNvPr id="11" name="Text 8"/>
          <p:cNvSpPr/>
          <p:nvPr/>
        </p:nvSpPr>
        <p:spPr>
          <a:xfrm>
            <a:off x="896112" y="1856232"/>
            <a:ext cx="4206240" cy="1554480"/>
          </a:xfrm>
          <a:prstGeom prst="rect">
            <a:avLst/>
          </a:prstGeom>
          <a:noFill/>
          <a:ln/>
        </p:spPr>
        <p:txBody>
          <a:bodyPr wrap="square" lIns="635" tIns="635" rIns="635" bIns="635" rtlCol="0" anchor="t">
            <a:normAutofit/>
          </a:bodyPr>
          <a:lstStyle/>
          <a:p>
            <a:pPr marL="285750" indent="-285750" algn="l">
              <a:buClr>
                <a:srgbClr val="FFC000"/>
              </a:buClr>
              <a:buFont typeface="Wingdings" panose="05000000000000000000" pitchFamily="2" charset="2"/>
              <a:buChar char="§"/>
            </a:pPr>
            <a:r>
              <a:rPr lang="en-US" dirty="0">
                <a:solidFill>
                  <a:srgbClr val="28323A"/>
                </a:solidFill>
                <a:latin typeface="Arial" panose="020B0604020202020204" pitchFamily="34" charset="0"/>
                <a:ea typeface="Aptos" pitchFamily="34" charset="-122"/>
                <a:cs typeface="Arial" panose="020B0604020202020204" pitchFamily="34" charset="0"/>
              </a:rPr>
              <a:t>Start with the biological or computational problem.
Explain the gap in knowledge or limitation of current approaches.
End with the rationale for your study.</a:t>
            </a:r>
            <a:endParaRPr lang="en-US" dirty="0">
              <a:latin typeface="Arial" panose="020B0604020202020204" pitchFamily="34" charset="0"/>
              <a:cs typeface="Arial" panose="020B0604020202020204" pitchFamily="34" charset="0"/>
            </a:endParaRPr>
          </a:p>
        </p:txBody>
      </p:sp>
      <p:sp>
        <p:nvSpPr>
          <p:cNvPr id="12" name="Shape 9"/>
          <p:cNvSpPr/>
          <p:nvPr/>
        </p:nvSpPr>
        <p:spPr>
          <a:xfrm>
            <a:off x="896112" y="3703320"/>
            <a:ext cx="4069080" cy="1572768"/>
          </a:xfrm>
          <a:prstGeom prst="roundRect">
            <a:avLst>
              <a:gd name="adj" fmla="val 0"/>
            </a:avLst>
          </a:prstGeom>
          <a:solidFill>
            <a:srgbClr val="EEF2EE"/>
          </a:solidFill>
          <a:ln w="11430">
            <a:solidFill>
              <a:srgbClr val="CED7CE"/>
            </a:solidFill>
            <a:prstDash val="solid"/>
          </a:ln>
        </p:spPr>
      </p:sp>
      <p:sp>
        <p:nvSpPr>
          <p:cNvPr id="13" name="Text 10"/>
          <p:cNvSpPr/>
          <p:nvPr/>
        </p:nvSpPr>
        <p:spPr>
          <a:xfrm>
            <a:off x="1033272" y="4398264"/>
            <a:ext cx="3794760" cy="182880"/>
          </a:xfrm>
          <a:prstGeom prst="rect">
            <a:avLst/>
          </a:prstGeom>
          <a:noFill/>
          <a:ln/>
        </p:spPr>
        <p:txBody>
          <a:bodyPr wrap="square" lIns="635" tIns="635" rIns="635" bIns="635" rtlCol="0" anchor="ctr">
            <a:normAutofit lnSpcReduction="10000"/>
          </a:bodyPr>
          <a:lstStyle/>
          <a:p>
            <a:pPr marL="0" indent="0" algn="ctr">
              <a:buNone/>
            </a:pPr>
            <a:r>
              <a:rPr lang="en-US" sz="1200" b="1" dirty="0">
                <a:solidFill>
                  <a:srgbClr val="6C7A6C"/>
                </a:solidFill>
                <a:latin typeface="Arial" panose="020B0604020202020204" pitchFamily="34" charset="0"/>
                <a:ea typeface="Aptos" pitchFamily="34" charset="-122"/>
                <a:cs typeface="Arial" panose="020B0604020202020204" pitchFamily="34" charset="0"/>
              </a:rPr>
              <a:t>CONCEPTUAL FIGURE</a:t>
            </a:r>
            <a:endParaRPr lang="en-US" sz="1200" dirty="0">
              <a:latin typeface="Arial" panose="020B0604020202020204" pitchFamily="34" charset="0"/>
              <a:cs typeface="Arial" panose="020B0604020202020204" pitchFamily="34" charset="0"/>
            </a:endParaRPr>
          </a:p>
        </p:txBody>
      </p:sp>
      <p:sp>
        <p:nvSpPr>
          <p:cNvPr id="14" name="Text 11"/>
          <p:cNvSpPr/>
          <p:nvPr/>
        </p:nvSpPr>
        <p:spPr>
          <a:xfrm>
            <a:off x="987552" y="3776472"/>
            <a:ext cx="3886200" cy="164592"/>
          </a:xfrm>
          <a:prstGeom prst="rect">
            <a:avLst/>
          </a:prstGeom>
          <a:noFill/>
          <a:ln/>
        </p:spPr>
        <p:txBody>
          <a:bodyPr wrap="square" lIns="635" tIns="635" rIns="635" bIns="635" rtlCol="0" anchor="t">
            <a:noAutofit/>
          </a:bodyPr>
          <a:lstStyle/>
          <a:p>
            <a:pPr marL="0" indent="0" algn="l">
              <a:buNone/>
            </a:pPr>
            <a:r>
              <a:rPr lang="en-US" sz="1200" b="1" dirty="0">
                <a:solidFill>
                  <a:srgbClr val="5F6B66"/>
                </a:solidFill>
                <a:latin typeface="Arial" panose="020B0604020202020204" pitchFamily="34" charset="0"/>
                <a:ea typeface="Aptos" pitchFamily="34" charset="-122"/>
                <a:cs typeface="Arial" panose="020B0604020202020204" pitchFamily="34" charset="0"/>
              </a:rPr>
              <a:t>Optional: graphical abstract or simplified mechanism</a:t>
            </a:r>
            <a:endParaRPr lang="en-US" sz="1200" dirty="0">
              <a:latin typeface="Arial" panose="020B0604020202020204" pitchFamily="34" charset="0"/>
              <a:cs typeface="Arial" panose="020B0604020202020204" pitchFamily="34" charset="0"/>
            </a:endParaRPr>
          </a:p>
        </p:txBody>
      </p:sp>
      <p:sp>
        <p:nvSpPr>
          <p:cNvPr id="15" name="Shape 12"/>
          <p:cNvSpPr/>
          <p:nvPr/>
        </p:nvSpPr>
        <p:spPr>
          <a:xfrm>
            <a:off x="5577840" y="1243584"/>
            <a:ext cx="5897880" cy="448056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16" name="Shape 13"/>
          <p:cNvSpPr/>
          <p:nvPr/>
        </p:nvSpPr>
        <p:spPr>
          <a:xfrm>
            <a:off x="5577840" y="1243584"/>
            <a:ext cx="5897880" cy="411480"/>
          </a:xfrm>
          <a:prstGeom prst="rect">
            <a:avLst/>
          </a:prstGeom>
          <a:solidFill>
            <a:srgbClr val="6C7A6C"/>
          </a:solidFill>
          <a:ln w="12700">
            <a:solidFill>
              <a:srgbClr val="6C7A6C">
                <a:alpha val="0"/>
              </a:srgbClr>
            </a:solidFill>
            <a:prstDash val="solid"/>
          </a:ln>
        </p:spPr>
      </p:sp>
      <p:sp>
        <p:nvSpPr>
          <p:cNvPr id="17" name="Shape 14"/>
          <p:cNvSpPr/>
          <p:nvPr/>
        </p:nvSpPr>
        <p:spPr>
          <a:xfrm>
            <a:off x="5577840" y="1243584"/>
            <a:ext cx="100584" cy="411480"/>
          </a:xfrm>
          <a:prstGeom prst="rect">
            <a:avLst/>
          </a:prstGeom>
          <a:solidFill>
            <a:srgbClr val="F7911E"/>
          </a:solidFill>
          <a:ln w="12700">
            <a:solidFill>
              <a:srgbClr val="F7911E">
                <a:alpha val="0"/>
              </a:srgbClr>
            </a:solidFill>
            <a:prstDash val="solid"/>
          </a:ln>
        </p:spPr>
      </p:sp>
      <p:sp>
        <p:nvSpPr>
          <p:cNvPr id="18" name="Text 15"/>
          <p:cNvSpPr/>
          <p:nvPr/>
        </p:nvSpPr>
        <p:spPr>
          <a:xfrm>
            <a:off x="5742432" y="1311108"/>
            <a:ext cx="5577840" cy="164592"/>
          </a:xfrm>
          <a:prstGeom prst="rect">
            <a:avLst/>
          </a:prstGeom>
          <a:noFill/>
          <a:ln/>
        </p:spPr>
        <p:txBody>
          <a:bodyPr wrap="square" lIns="635" tIns="635" rIns="635" bIns="635" rtlCol="0" anchor="t">
            <a:noAutofit/>
          </a:bodyPr>
          <a:lstStyle/>
          <a:p>
            <a:pPr marL="0" indent="0" algn="l">
              <a:buNone/>
            </a:pPr>
            <a:r>
              <a:rPr lang="en-US" sz="2000" b="1" dirty="0">
                <a:solidFill>
                  <a:srgbClr val="FFFFFF"/>
                </a:solidFill>
                <a:latin typeface="Arial" panose="020B0604020202020204" pitchFamily="34" charset="0"/>
                <a:ea typeface="Aptos" pitchFamily="34" charset="-122"/>
                <a:cs typeface="Arial" panose="020B0604020202020204" pitchFamily="34" charset="0"/>
              </a:rPr>
              <a:t>EXAMPLE SCIENTIFIC CONTENT</a:t>
            </a:r>
            <a:endParaRPr lang="en-US" sz="2000" dirty="0">
              <a:latin typeface="Arial" panose="020B0604020202020204" pitchFamily="34" charset="0"/>
              <a:cs typeface="Arial" panose="020B0604020202020204" pitchFamily="34" charset="0"/>
            </a:endParaRPr>
          </a:p>
        </p:txBody>
      </p:sp>
      <p:sp>
        <p:nvSpPr>
          <p:cNvPr id="19" name="Text 16"/>
          <p:cNvSpPr/>
          <p:nvPr/>
        </p:nvSpPr>
        <p:spPr>
          <a:xfrm>
            <a:off x="5925312" y="1874520"/>
            <a:ext cx="2571574" cy="228600"/>
          </a:xfrm>
          <a:prstGeom prst="rect">
            <a:avLst/>
          </a:prstGeom>
          <a:noFill/>
          <a:ln/>
        </p:spPr>
        <p:txBody>
          <a:bodyPr wrap="square" lIns="635" tIns="635" rIns="635" bIns="635" rtlCol="0" anchor="t">
            <a:noAutofit/>
          </a:bodyPr>
          <a:lstStyle/>
          <a:p>
            <a:pPr marL="0" indent="0" algn="l">
              <a:buNone/>
            </a:pPr>
            <a:r>
              <a:rPr lang="en-US" b="1" dirty="0">
                <a:solidFill>
                  <a:srgbClr val="102A53"/>
                </a:solidFill>
                <a:latin typeface="Arial" panose="020B0604020202020204" pitchFamily="34" charset="0"/>
                <a:ea typeface="Aptos" pitchFamily="34" charset="-122"/>
                <a:cs typeface="Arial" panose="020B0604020202020204" pitchFamily="34" charset="0"/>
              </a:rPr>
              <a:t>Problem statement</a:t>
            </a:r>
            <a:endParaRPr lang="en-US" dirty="0">
              <a:latin typeface="Arial" panose="020B0604020202020204" pitchFamily="34" charset="0"/>
              <a:cs typeface="Arial" panose="020B0604020202020204" pitchFamily="34" charset="0"/>
            </a:endParaRPr>
          </a:p>
        </p:txBody>
      </p:sp>
      <p:sp>
        <p:nvSpPr>
          <p:cNvPr id="20" name="Text 17"/>
          <p:cNvSpPr/>
          <p:nvPr/>
        </p:nvSpPr>
        <p:spPr>
          <a:xfrm>
            <a:off x="5925312" y="2194560"/>
            <a:ext cx="4956048" cy="1121198"/>
          </a:xfrm>
          <a:prstGeom prst="rect">
            <a:avLst/>
          </a:prstGeom>
          <a:noFill/>
          <a:ln/>
        </p:spPr>
        <p:txBody>
          <a:bodyPr wrap="square" lIns="635" tIns="635" rIns="635" bIns="635" rtlCol="0" anchor="t">
            <a:noAutofit/>
          </a:bodyPr>
          <a:lstStyle/>
          <a:p>
            <a:pPr marL="0" indent="0" algn="l">
              <a:buNone/>
            </a:pPr>
            <a:r>
              <a:rPr lang="en-US" dirty="0">
                <a:solidFill>
                  <a:srgbClr val="28323A"/>
                </a:solidFill>
                <a:latin typeface="Arial" panose="020B0604020202020204" pitchFamily="34" charset="0"/>
                <a:ea typeface="Aptos" pitchFamily="34" charset="-122"/>
                <a:cs typeface="Arial" panose="020B0604020202020204" pitchFamily="34" charset="0"/>
              </a:rPr>
              <a:t>Large biological datasets can reveal disease-associated patterns, but analytical pipelines must be interpretable, reproducible and biologically grounded.</a:t>
            </a:r>
            <a:endParaRPr lang="en-US" dirty="0">
              <a:latin typeface="Arial" panose="020B0604020202020204" pitchFamily="34" charset="0"/>
              <a:cs typeface="Arial" panose="020B0604020202020204" pitchFamily="34" charset="0"/>
            </a:endParaRPr>
          </a:p>
        </p:txBody>
      </p:sp>
      <p:sp>
        <p:nvSpPr>
          <p:cNvPr id="21" name="Shape 18"/>
          <p:cNvSpPr/>
          <p:nvPr/>
        </p:nvSpPr>
        <p:spPr>
          <a:xfrm>
            <a:off x="5943600" y="3379766"/>
            <a:ext cx="4937760" cy="32004"/>
          </a:xfrm>
          <a:prstGeom prst="rect">
            <a:avLst/>
          </a:prstGeom>
          <a:solidFill>
            <a:srgbClr val="F7911E"/>
          </a:solidFill>
          <a:ln w="12700">
            <a:solidFill>
              <a:srgbClr val="F7911E">
                <a:alpha val="0"/>
              </a:srgbClr>
            </a:solidFill>
            <a:prstDash val="solid"/>
          </a:ln>
        </p:spPr>
      </p:sp>
      <p:sp>
        <p:nvSpPr>
          <p:cNvPr id="22" name="Text 19"/>
          <p:cNvSpPr/>
          <p:nvPr/>
        </p:nvSpPr>
        <p:spPr>
          <a:xfrm>
            <a:off x="5925312" y="3663230"/>
            <a:ext cx="2011680" cy="228600"/>
          </a:xfrm>
          <a:prstGeom prst="rect">
            <a:avLst/>
          </a:prstGeom>
          <a:noFill/>
          <a:ln/>
        </p:spPr>
        <p:txBody>
          <a:bodyPr wrap="square" lIns="635" tIns="635" rIns="635" bIns="635" rtlCol="0" anchor="t">
            <a:noAutofit/>
          </a:bodyPr>
          <a:lstStyle/>
          <a:p>
            <a:pPr marL="0" indent="0" algn="l">
              <a:buNone/>
            </a:pPr>
            <a:r>
              <a:rPr lang="en-US" b="1" dirty="0">
                <a:solidFill>
                  <a:srgbClr val="102A53"/>
                </a:solidFill>
                <a:latin typeface="Arial" panose="020B0604020202020204" pitchFamily="34" charset="0"/>
                <a:ea typeface="Aptos" pitchFamily="34" charset="-122"/>
                <a:cs typeface="Arial" panose="020B0604020202020204" pitchFamily="34" charset="0"/>
              </a:rPr>
              <a:t>Research gap</a:t>
            </a:r>
            <a:endParaRPr lang="en-US" dirty="0">
              <a:latin typeface="Arial" panose="020B0604020202020204" pitchFamily="34" charset="0"/>
              <a:cs typeface="Arial" panose="020B0604020202020204" pitchFamily="34" charset="0"/>
            </a:endParaRPr>
          </a:p>
        </p:txBody>
      </p:sp>
      <p:sp>
        <p:nvSpPr>
          <p:cNvPr id="23" name="Text 20"/>
          <p:cNvSpPr/>
          <p:nvPr/>
        </p:nvSpPr>
        <p:spPr>
          <a:xfrm>
            <a:off x="5925312" y="4030398"/>
            <a:ext cx="4937760" cy="502920"/>
          </a:xfrm>
          <a:prstGeom prst="rect">
            <a:avLst/>
          </a:prstGeom>
          <a:noFill/>
          <a:ln/>
        </p:spPr>
        <p:txBody>
          <a:bodyPr wrap="square" lIns="635" tIns="635" rIns="635" bIns="635" rtlCol="0" anchor="t">
            <a:noAutofit/>
          </a:bodyPr>
          <a:lstStyle/>
          <a:p>
            <a:pPr marL="0" indent="0" algn="l">
              <a:buNone/>
            </a:pPr>
            <a:r>
              <a:rPr lang="en-US" dirty="0">
                <a:solidFill>
                  <a:srgbClr val="28323A"/>
                </a:solidFill>
                <a:latin typeface="Arial" panose="020B0604020202020204" pitchFamily="34" charset="0"/>
                <a:ea typeface="Aptos" pitchFamily="34" charset="-122"/>
                <a:cs typeface="Arial" panose="020B0604020202020204" pitchFamily="34" charset="0"/>
              </a:rPr>
              <a:t>Few studies connect model performance, molecular interpretation and experimental prioritization in a single workflow.</a:t>
            </a:r>
            <a:endParaRPr lang="en-US" dirty="0">
              <a:latin typeface="Arial" panose="020B0604020202020204" pitchFamily="34" charset="0"/>
              <a:cs typeface="Arial" panose="020B0604020202020204" pitchFamily="34" charset="0"/>
            </a:endParaRPr>
          </a:p>
        </p:txBody>
      </p:sp>
      <p:sp>
        <p:nvSpPr>
          <p:cNvPr id="24" name="Text 21"/>
          <p:cNvSpPr/>
          <p:nvPr/>
        </p:nvSpPr>
        <p:spPr>
          <a:xfrm>
            <a:off x="5925312" y="5050302"/>
            <a:ext cx="4956048" cy="496590"/>
          </a:xfrm>
          <a:prstGeom prst="rect">
            <a:avLst/>
          </a:prstGeom>
          <a:noFill/>
          <a:ln/>
        </p:spPr>
        <p:txBody>
          <a:bodyPr wrap="square" lIns="635" tIns="635" rIns="635" bIns="635" rtlCol="0" anchor="t">
            <a:noAutofit/>
          </a:bodyPr>
          <a:lstStyle/>
          <a:p>
            <a:pPr marL="0" indent="0" algn="l">
              <a:buNone/>
            </a:pPr>
            <a:r>
              <a:rPr lang="en-US" sz="1400" b="1" dirty="0">
                <a:solidFill>
                  <a:srgbClr val="F7911E"/>
                </a:solidFill>
                <a:latin typeface="Arial" panose="020B0604020202020204" pitchFamily="34" charset="0"/>
                <a:ea typeface="Aptos" pitchFamily="34" charset="-122"/>
                <a:cs typeface="Arial" panose="020B0604020202020204" pitchFamily="34" charset="0"/>
              </a:rPr>
              <a:t>Tip: the final sentence of this slide should naturally lead to your objective.</a:t>
            </a:r>
            <a:endParaRPr lang="en-US" sz="1400" dirty="0">
              <a:latin typeface="Arial" panose="020B0604020202020204" pitchFamily="34" charset="0"/>
              <a:cs typeface="Arial" panose="020B0604020202020204" pitchFamily="34" charset="0"/>
            </a:endParaRPr>
          </a:p>
        </p:txBody>
      </p:sp>
      <p:sp>
        <p:nvSpPr>
          <p:cNvPr id="25" name="Shape 22"/>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26" name="Shape 23"/>
          <p:cNvSpPr/>
          <p:nvPr/>
        </p:nvSpPr>
        <p:spPr>
          <a:xfrm>
            <a:off x="0" y="6419088"/>
            <a:ext cx="12191695" cy="0"/>
          </a:xfrm>
          <a:prstGeom prst="line">
            <a:avLst/>
          </a:prstGeom>
          <a:noFill/>
          <a:ln w="29210">
            <a:solidFill>
              <a:srgbClr val="F7911E"/>
            </a:solidFill>
            <a:prstDash val="solid"/>
          </a:ln>
        </p:spPr>
      </p:sp>
      <p:pic>
        <p:nvPicPr>
          <p:cNvPr id="31" name="Image 1" descr="/mnt/data/logo_bsb2026_clean.png">
            <a:extLst>
              <a:ext uri="{FF2B5EF4-FFF2-40B4-BE49-F238E27FC236}">
                <a16:creationId xmlns:a16="http://schemas.microsoft.com/office/drawing/2014/main" id="{3DD463B3-A288-4249-8A0F-64BCED41CECF}"/>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32" name="Text 29">
            <a:extLst>
              <a:ext uri="{FF2B5EF4-FFF2-40B4-BE49-F238E27FC236}">
                <a16:creationId xmlns:a16="http://schemas.microsoft.com/office/drawing/2014/main" id="{4FDD84E0-3598-479A-828B-BFC1FD7200CD}"/>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34" name="Text 31">
            <a:extLst>
              <a:ext uri="{FF2B5EF4-FFF2-40B4-BE49-F238E27FC236}">
                <a16:creationId xmlns:a16="http://schemas.microsoft.com/office/drawing/2014/main" id="{C489FD30-91AE-4302-8DDC-AB19CCBD0570}"/>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03 / 13</a:t>
            </a:r>
            <a:endParaRPr lang="en-US" sz="1000" dirty="0"/>
          </a:p>
        </p:txBody>
      </p:sp>
      <p:sp>
        <p:nvSpPr>
          <p:cNvPr id="29" name="Text 30">
            <a:extLst>
              <a:ext uri="{FF2B5EF4-FFF2-40B4-BE49-F238E27FC236}">
                <a16:creationId xmlns:a16="http://schemas.microsoft.com/office/drawing/2014/main" id="{2F4BA9A5-D6CD-45ED-9484-19A3B2CC80CD}"/>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chemeClr val="bg1">
            <a:lumMod val="95000"/>
          </a:schemeClr>
        </a:solidFill>
        <a:effectLst/>
      </p:bgPr>
    </p:bg>
    <p:spTree>
      <p:nvGrpSpPr>
        <p:cNvPr id="1" name=""/>
        <p:cNvGrpSpPr/>
        <p:nvPr/>
      </p:nvGrpSpPr>
      <p:grpSpPr>
        <a:xfrm>
          <a:off x="0" y="0"/>
          <a:ext cx="0" cy="0"/>
          <a:chOff x="0" y="0"/>
          <a:chExt cx="0" cy="0"/>
        </a:xfrm>
      </p:grpSpPr>
      <p:sp>
        <p:nvSpPr>
          <p:cNvPr id="2"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800" b="1" dirty="0">
                <a:solidFill>
                  <a:srgbClr val="102A53"/>
                </a:solidFill>
                <a:latin typeface="Arial" panose="020B0604020202020204" pitchFamily="34" charset="0"/>
                <a:ea typeface="Aptos Display" pitchFamily="34" charset="-122"/>
                <a:cs typeface="Arial" panose="020B0604020202020204" pitchFamily="34" charset="0"/>
              </a:rPr>
              <a:t>Objective and hypothesis</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ptos" pitchFamily="34" charset="0"/>
                <a:ea typeface="Aptos" pitchFamily="34" charset="-122"/>
                <a:cs typeface="Aptos" pitchFamily="34" charset="-120"/>
              </a:rPr>
              <a:t>Make the scientific question explicit and easy to remember</a:t>
            </a:r>
            <a:endParaRPr lang="en-US" sz="1200" dirty="0"/>
          </a:p>
        </p:txBody>
      </p:sp>
      <p:sp>
        <p:nvSpPr>
          <p:cNvPr id="4" name="Shape 2"/>
          <p:cNvSpPr/>
          <p:nvPr/>
        </p:nvSpPr>
        <p:spPr>
          <a:xfrm>
            <a:off x="512064" y="960120"/>
            <a:ext cx="8083296" cy="0"/>
          </a:xfrm>
          <a:prstGeom prst="line">
            <a:avLst/>
          </a:prstGeom>
          <a:noFill/>
          <a:ln w="29210">
            <a:solidFill>
              <a:srgbClr val="F7911E"/>
            </a:solidFill>
            <a:prstDash val="solid"/>
          </a:ln>
        </p:spPr>
      </p:sp>
      <p:sp>
        <p:nvSpPr>
          <p:cNvPr id="7" name="Shape 4"/>
          <p:cNvSpPr/>
          <p:nvPr/>
        </p:nvSpPr>
        <p:spPr>
          <a:xfrm>
            <a:off x="640080" y="1325880"/>
            <a:ext cx="4663440" cy="425196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8" name="Shape 5"/>
          <p:cNvSpPr/>
          <p:nvPr/>
        </p:nvSpPr>
        <p:spPr>
          <a:xfrm>
            <a:off x="640080" y="1325880"/>
            <a:ext cx="4663440" cy="411480"/>
          </a:xfrm>
          <a:prstGeom prst="rect">
            <a:avLst/>
          </a:prstGeom>
          <a:solidFill>
            <a:srgbClr val="102A53"/>
          </a:solidFill>
          <a:ln w="12700">
            <a:solidFill>
              <a:srgbClr val="102A53">
                <a:alpha val="0"/>
              </a:srgbClr>
            </a:solidFill>
            <a:prstDash val="solid"/>
          </a:ln>
        </p:spPr>
      </p:sp>
      <p:sp>
        <p:nvSpPr>
          <p:cNvPr id="9" name="Shape 6"/>
          <p:cNvSpPr/>
          <p:nvPr/>
        </p:nvSpPr>
        <p:spPr>
          <a:xfrm>
            <a:off x="640080" y="1325880"/>
            <a:ext cx="100584" cy="411480"/>
          </a:xfrm>
          <a:prstGeom prst="rect">
            <a:avLst/>
          </a:prstGeom>
          <a:solidFill>
            <a:srgbClr val="F7911E"/>
          </a:solidFill>
          <a:ln w="12700">
            <a:solidFill>
              <a:srgbClr val="F7911E">
                <a:alpha val="0"/>
              </a:srgbClr>
            </a:solidFill>
            <a:prstDash val="solid"/>
          </a:ln>
        </p:spPr>
      </p:sp>
      <p:sp>
        <p:nvSpPr>
          <p:cNvPr id="10" name="Text 7"/>
          <p:cNvSpPr/>
          <p:nvPr/>
        </p:nvSpPr>
        <p:spPr>
          <a:xfrm>
            <a:off x="804672" y="1407472"/>
            <a:ext cx="434340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MAIN OBJECTIVE</a:t>
            </a:r>
            <a:endParaRPr lang="en-US" dirty="0">
              <a:latin typeface="Arial" panose="020B0604020202020204" pitchFamily="34" charset="0"/>
              <a:cs typeface="Arial" panose="020B0604020202020204" pitchFamily="34" charset="0"/>
            </a:endParaRPr>
          </a:p>
        </p:txBody>
      </p:sp>
      <p:sp>
        <p:nvSpPr>
          <p:cNvPr id="11" name="Text 8"/>
          <p:cNvSpPr/>
          <p:nvPr/>
        </p:nvSpPr>
        <p:spPr>
          <a:xfrm>
            <a:off x="987552" y="1993392"/>
            <a:ext cx="3931920" cy="1371600"/>
          </a:xfrm>
          <a:prstGeom prst="rect">
            <a:avLst/>
          </a:prstGeom>
          <a:noFill/>
          <a:ln/>
        </p:spPr>
        <p:txBody>
          <a:bodyPr wrap="square" lIns="635" tIns="635" rIns="635" bIns="635" rtlCol="0" anchor="t">
            <a:normAutofit fontScale="77500" lnSpcReduction="20000"/>
          </a:bodyPr>
          <a:lstStyle/>
          <a:p>
            <a:pPr marL="0" indent="0" algn="l">
              <a:buNone/>
            </a:pPr>
            <a:r>
              <a:rPr lang="en-US" sz="2300" b="1" dirty="0">
                <a:solidFill>
                  <a:srgbClr val="102A53"/>
                </a:solidFill>
                <a:latin typeface="Arial" panose="020B0604020202020204" pitchFamily="34" charset="0"/>
                <a:ea typeface="Aptos" pitchFamily="34" charset="-122"/>
                <a:cs typeface="Arial" panose="020B0604020202020204" pitchFamily="34" charset="0"/>
              </a:rPr>
              <a:t>To identify reproducible bioinformatic patterns associated with [condition / phenotype / biological process] using [method / dataset / model].</a:t>
            </a:r>
            <a:endParaRPr lang="en-US" sz="2300" dirty="0">
              <a:latin typeface="Arial" panose="020B0604020202020204" pitchFamily="34" charset="0"/>
              <a:cs typeface="Arial" panose="020B0604020202020204" pitchFamily="34" charset="0"/>
            </a:endParaRPr>
          </a:p>
        </p:txBody>
      </p:sp>
      <p:sp>
        <p:nvSpPr>
          <p:cNvPr id="12" name="Text 9"/>
          <p:cNvSpPr/>
          <p:nvPr/>
        </p:nvSpPr>
        <p:spPr>
          <a:xfrm>
            <a:off x="987552" y="4434840"/>
            <a:ext cx="4023360" cy="274320"/>
          </a:xfrm>
          <a:prstGeom prst="rect">
            <a:avLst/>
          </a:prstGeom>
          <a:noFill/>
          <a:ln/>
        </p:spPr>
        <p:txBody>
          <a:bodyPr wrap="square" lIns="635" tIns="635" rIns="635" bIns="635" rtlCol="0" anchor="t">
            <a:normAutofit fontScale="85000" lnSpcReduction="10000"/>
          </a:bodyPr>
          <a:lstStyle/>
          <a:p>
            <a:pPr marL="0" indent="0" algn="l">
              <a:buNone/>
            </a:pPr>
            <a:r>
              <a:rPr lang="en-US" sz="1380" dirty="0">
                <a:solidFill>
                  <a:srgbClr val="5F6B66"/>
                </a:solidFill>
                <a:latin typeface="Arial" panose="020B0604020202020204" pitchFamily="34" charset="0"/>
                <a:ea typeface="Aptos" pitchFamily="34" charset="-122"/>
                <a:cs typeface="Arial" panose="020B0604020202020204" pitchFamily="34" charset="0"/>
              </a:rPr>
              <a:t>Replace this sentence with one direct research objective.</a:t>
            </a:r>
            <a:endParaRPr lang="en-US" sz="1380" dirty="0">
              <a:latin typeface="Arial" panose="020B0604020202020204" pitchFamily="34" charset="0"/>
              <a:cs typeface="Arial" panose="020B0604020202020204" pitchFamily="34" charset="0"/>
            </a:endParaRPr>
          </a:p>
        </p:txBody>
      </p:sp>
      <p:sp>
        <p:nvSpPr>
          <p:cNvPr id="13" name="Shape 10"/>
          <p:cNvSpPr/>
          <p:nvPr/>
        </p:nvSpPr>
        <p:spPr>
          <a:xfrm>
            <a:off x="5623560" y="1325880"/>
            <a:ext cx="2697480" cy="425196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14" name="Shape 11"/>
          <p:cNvSpPr/>
          <p:nvPr/>
        </p:nvSpPr>
        <p:spPr>
          <a:xfrm>
            <a:off x="5623560" y="1325880"/>
            <a:ext cx="2697480" cy="411480"/>
          </a:xfrm>
          <a:prstGeom prst="rect">
            <a:avLst/>
          </a:prstGeom>
          <a:solidFill>
            <a:srgbClr val="6C7A6C"/>
          </a:solidFill>
          <a:ln w="12700">
            <a:solidFill>
              <a:srgbClr val="6C7A6C">
                <a:alpha val="0"/>
              </a:srgbClr>
            </a:solidFill>
            <a:prstDash val="solid"/>
          </a:ln>
        </p:spPr>
      </p:sp>
      <p:sp>
        <p:nvSpPr>
          <p:cNvPr id="15" name="Shape 12"/>
          <p:cNvSpPr/>
          <p:nvPr/>
        </p:nvSpPr>
        <p:spPr>
          <a:xfrm>
            <a:off x="5623560" y="1325880"/>
            <a:ext cx="100584" cy="411480"/>
          </a:xfrm>
          <a:prstGeom prst="rect">
            <a:avLst/>
          </a:prstGeom>
          <a:solidFill>
            <a:srgbClr val="F7911E"/>
          </a:solidFill>
          <a:ln w="12700">
            <a:solidFill>
              <a:srgbClr val="F7911E">
                <a:alpha val="0"/>
              </a:srgbClr>
            </a:solidFill>
            <a:prstDash val="solid"/>
          </a:ln>
        </p:spPr>
      </p:sp>
      <p:sp>
        <p:nvSpPr>
          <p:cNvPr id="16" name="Text 13"/>
          <p:cNvSpPr/>
          <p:nvPr/>
        </p:nvSpPr>
        <p:spPr>
          <a:xfrm>
            <a:off x="5788152" y="1407472"/>
            <a:ext cx="237744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HYPOTHESIS</a:t>
            </a:r>
            <a:endParaRPr lang="en-US" dirty="0">
              <a:latin typeface="Arial" panose="020B0604020202020204" pitchFamily="34" charset="0"/>
              <a:cs typeface="Arial" panose="020B0604020202020204" pitchFamily="34" charset="0"/>
            </a:endParaRPr>
          </a:p>
        </p:txBody>
      </p:sp>
      <p:sp>
        <p:nvSpPr>
          <p:cNvPr id="17" name="Text 14"/>
          <p:cNvSpPr/>
          <p:nvPr/>
        </p:nvSpPr>
        <p:spPr>
          <a:xfrm>
            <a:off x="6542532" y="1902655"/>
            <a:ext cx="868680" cy="457200"/>
          </a:xfrm>
          <a:prstGeom prst="rect">
            <a:avLst/>
          </a:prstGeom>
          <a:noFill/>
          <a:ln/>
        </p:spPr>
        <p:txBody>
          <a:bodyPr wrap="square" lIns="635" tIns="635" rIns="635" bIns="635" rtlCol="0" anchor="t">
            <a:normAutofit/>
          </a:bodyPr>
          <a:lstStyle/>
          <a:p>
            <a:pPr marL="0" indent="0" algn="ctr">
              <a:buNone/>
            </a:pPr>
            <a:r>
              <a:rPr lang="en-US" sz="2600" b="1" dirty="0">
                <a:solidFill>
                  <a:srgbClr val="F7911E"/>
                </a:solidFill>
                <a:latin typeface="Arial" panose="020B0604020202020204" pitchFamily="34" charset="0"/>
                <a:ea typeface="Aptos" pitchFamily="34" charset="-122"/>
                <a:cs typeface="Arial" panose="020B0604020202020204" pitchFamily="34" charset="0"/>
              </a:rPr>
              <a:t>H1</a:t>
            </a:r>
            <a:endParaRPr lang="en-US" sz="2600" dirty="0">
              <a:latin typeface="Arial" panose="020B0604020202020204" pitchFamily="34" charset="0"/>
              <a:cs typeface="Arial" panose="020B0604020202020204" pitchFamily="34" charset="0"/>
            </a:endParaRPr>
          </a:p>
        </p:txBody>
      </p:sp>
      <p:sp>
        <p:nvSpPr>
          <p:cNvPr id="18" name="Text 15"/>
          <p:cNvSpPr/>
          <p:nvPr/>
        </p:nvSpPr>
        <p:spPr>
          <a:xfrm>
            <a:off x="5925312" y="2606040"/>
            <a:ext cx="2103120" cy="2103120"/>
          </a:xfrm>
          <a:prstGeom prst="rect">
            <a:avLst/>
          </a:prstGeom>
          <a:noFill/>
          <a:ln/>
        </p:spPr>
        <p:txBody>
          <a:bodyPr wrap="square" lIns="635" tIns="635" rIns="635" bIns="635" rtlCol="0" anchor="t">
            <a:noAutofit/>
          </a:bodyPr>
          <a:lstStyle/>
          <a:p>
            <a:pPr marL="0" indent="0" algn="ctr">
              <a:buNone/>
            </a:pPr>
            <a:r>
              <a:rPr lang="en-US" b="1" dirty="0">
                <a:solidFill>
                  <a:srgbClr val="28323A"/>
                </a:solidFill>
                <a:latin typeface="Arial" panose="020B0604020202020204" pitchFamily="34" charset="0"/>
                <a:ea typeface="Aptos" pitchFamily="34" charset="-122"/>
                <a:cs typeface="Arial" panose="020B0604020202020204" pitchFamily="34" charset="0"/>
              </a:rPr>
              <a:t>Specific molecular signatures can separate experimental groups and suggest biological mechanisms.</a:t>
            </a:r>
            <a:endParaRPr lang="en-US" dirty="0">
              <a:latin typeface="Arial" panose="020B0604020202020204" pitchFamily="34" charset="0"/>
              <a:cs typeface="Arial" panose="020B0604020202020204" pitchFamily="34" charset="0"/>
            </a:endParaRPr>
          </a:p>
        </p:txBody>
      </p:sp>
      <p:sp>
        <p:nvSpPr>
          <p:cNvPr id="19" name="Shape 16"/>
          <p:cNvSpPr/>
          <p:nvPr/>
        </p:nvSpPr>
        <p:spPr>
          <a:xfrm>
            <a:off x="8641080" y="1325880"/>
            <a:ext cx="2514600" cy="425196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20" name="Shape 17"/>
          <p:cNvSpPr/>
          <p:nvPr/>
        </p:nvSpPr>
        <p:spPr>
          <a:xfrm>
            <a:off x="8641080" y="1325880"/>
            <a:ext cx="2514600" cy="411480"/>
          </a:xfrm>
          <a:prstGeom prst="rect">
            <a:avLst/>
          </a:prstGeom>
          <a:solidFill>
            <a:srgbClr val="102A53"/>
          </a:solidFill>
          <a:ln w="12700">
            <a:solidFill>
              <a:srgbClr val="102A53">
                <a:alpha val="0"/>
              </a:srgbClr>
            </a:solidFill>
            <a:prstDash val="solid"/>
          </a:ln>
        </p:spPr>
      </p:sp>
      <p:sp>
        <p:nvSpPr>
          <p:cNvPr id="21" name="Shape 18"/>
          <p:cNvSpPr/>
          <p:nvPr/>
        </p:nvSpPr>
        <p:spPr>
          <a:xfrm>
            <a:off x="8641080" y="1325880"/>
            <a:ext cx="100584" cy="411480"/>
          </a:xfrm>
          <a:prstGeom prst="rect">
            <a:avLst/>
          </a:prstGeom>
          <a:solidFill>
            <a:srgbClr val="F7911E"/>
          </a:solidFill>
          <a:ln w="12700">
            <a:solidFill>
              <a:srgbClr val="F7911E">
                <a:alpha val="0"/>
              </a:srgbClr>
            </a:solidFill>
            <a:prstDash val="solid"/>
          </a:ln>
        </p:spPr>
      </p:sp>
      <p:sp>
        <p:nvSpPr>
          <p:cNvPr id="22" name="Text 19"/>
          <p:cNvSpPr/>
          <p:nvPr/>
        </p:nvSpPr>
        <p:spPr>
          <a:xfrm>
            <a:off x="8805672" y="1407472"/>
            <a:ext cx="219456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SPECIFIC AIMS</a:t>
            </a:r>
            <a:endParaRPr lang="en-US" dirty="0">
              <a:latin typeface="Arial" panose="020B0604020202020204" pitchFamily="34" charset="0"/>
              <a:cs typeface="Arial" panose="020B0604020202020204" pitchFamily="34" charset="0"/>
            </a:endParaRPr>
          </a:p>
        </p:txBody>
      </p:sp>
      <p:sp>
        <p:nvSpPr>
          <p:cNvPr id="23" name="Text 20"/>
          <p:cNvSpPr/>
          <p:nvPr/>
        </p:nvSpPr>
        <p:spPr>
          <a:xfrm>
            <a:off x="8741664" y="2011680"/>
            <a:ext cx="2258568" cy="2331720"/>
          </a:xfrm>
          <a:prstGeom prst="rect">
            <a:avLst/>
          </a:prstGeom>
          <a:noFill/>
          <a:ln/>
        </p:spPr>
        <p:txBody>
          <a:bodyPr wrap="square" lIns="635" tIns="635" rIns="635" bIns="635" rtlCol="0" anchor="t">
            <a:normAutofit/>
          </a:bodyPr>
          <a:lstStyle/>
          <a:p>
            <a:pPr marL="285750" indent="-285750" algn="l">
              <a:buClr>
                <a:srgbClr val="FFC000"/>
              </a:buClr>
              <a:buFont typeface="Wingdings" panose="05000000000000000000" pitchFamily="2" charset="2"/>
              <a:buChar char="§"/>
            </a:pPr>
            <a:r>
              <a:rPr lang="en-US" dirty="0">
                <a:solidFill>
                  <a:srgbClr val="28323A"/>
                </a:solidFill>
                <a:latin typeface="Arial" panose="020B0604020202020204" pitchFamily="34" charset="0"/>
                <a:ea typeface="Aptos" pitchFamily="34" charset="-122"/>
                <a:cs typeface="Arial" panose="020B0604020202020204" pitchFamily="34" charset="0"/>
              </a:rPr>
              <a:t>Curate dataset
Run pipeline
Validate results
Interpret biology</a:t>
            </a:r>
            <a:endParaRPr lang="en-US" dirty="0">
              <a:latin typeface="Arial" panose="020B0604020202020204" pitchFamily="34" charset="0"/>
              <a:cs typeface="Arial" panose="020B0604020202020204" pitchFamily="34" charset="0"/>
            </a:endParaRPr>
          </a:p>
        </p:txBody>
      </p:sp>
      <p:sp>
        <p:nvSpPr>
          <p:cNvPr id="24" name="Shape 21"/>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25" name="Shape 22"/>
          <p:cNvSpPr/>
          <p:nvPr/>
        </p:nvSpPr>
        <p:spPr>
          <a:xfrm>
            <a:off x="0" y="6419088"/>
            <a:ext cx="12191695" cy="0"/>
          </a:xfrm>
          <a:prstGeom prst="line">
            <a:avLst/>
          </a:prstGeom>
          <a:noFill/>
          <a:ln w="29210">
            <a:solidFill>
              <a:srgbClr val="F7911E"/>
            </a:solidFill>
            <a:prstDash val="solid"/>
          </a:ln>
        </p:spPr>
      </p:sp>
      <p:sp>
        <p:nvSpPr>
          <p:cNvPr id="30" name="Text 29">
            <a:extLst>
              <a:ext uri="{FF2B5EF4-FFF2-40B4-BE49-F238E27FC236}">
                <a16:creationId xmlns:a16="http://schemas.microsoft.com/office/drawing/2014/main" id="{2A6B6E4E-A793-4A77-90F8-384460891B6D}"/>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32" name="Text 31">
            <a:extLst>
              <a:ext uri="{FF2B5EF4-FFF2-40B4-BE49-F238E27FC236}">
                <a16:creationId xmlns:a16="http://schemas.microsoft.com/office/drawing/2014/main" id="{110560DA-B739-4F62-A54C-536D52005BF4}"/>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04 / 13</a:t>
            </a:r>
            <a:endParaRPr lang="en-US" sz="1000" dirty="0"/>
          </a:p>
        </p:txBody>
      </p:sp>
      <p:pic>
        <p:nvPicPr>
          <p:cNvPr id="33" name="Image 1" descr="/mnt/data/logo_bsb2026_clean.png">
            <a:extLst>
              <a:ext uri="{FF2B5EF4-FFF2-40B4-BE49-F238E27FC236}">
                <a16:creationId xmlns:a16="http://schemas.microsoft.com/office/drawing/2014/main" id="{D87FEFA4-4EE4-4FBB-BAD8-435D29841273}"/>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28" name="Text 30">
            <a:extLst>
              <a:ext uri="{FF2B5EF4-FFF2-40B4-BE49-F238E27FC236}">
                <a16:creationId xmlns:a16="http://schemas.microsoft.com/office/drawing/2014/main" id="{12D4FBEE-EE01-41C2-A8DE-DD1F7915EAB0}"/>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chemeClr val="bg1">
            <a:lumMod val="95000"/>
          </a:schemeClr>
        </a:solidFill>
        <a:effectLst/>
      </p:bgPr>
    </p:bg>
    <p:spTree>
      <p:nvGrpSpPr>
        <p:cNvPr id="1" name=""/>
        <p:cNvGrpSpPr/>
        <p:nvPr/>
      </p:nvGrpSpPr>
      <p:grpSpPr>
        <a:xfrm>
          <a:off x="0" y="0"/>
          <a:ext cx="0" cy="0"/>
          <a:chOff x="0" y="0"/>
          <a:chExt cx="0" cy="0"/>
        </a:xfrm>
      </p:grpSpPr>
      <p:sp>
        <p:nvSpPr>
          <p:cNvPr id="2"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800" b="1" dirty="0">
                <a:solidFill>
                  <a:srgbClr val="102A53"/>
                </a:solidFill>
                <a:latin typeface="Arial" panose="020B0604020202020204" pitchFamily="34" charset="0"/>
                <a:ea typeface="Aptos Display" pitchFamily="34" charset="-122"/>
                <a:cs typeface="Arial" panose="020B0604020202020204" pitchFamily="34" charset="0"/>
              </a:rPr>
              <a:t>Methods: reproducible workflow</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ptos" pitchFamily="34" charset="0"/>
                <a:ea typeface="Aptos" pitchFamily="34" charset="-122"/>
                <a:cs typeface="Aptos" pitchFamily="34" charset="-120"/>
              </a:rPr>
              <a:t>Use a simple pipeline so the audience can follow your analytical path</a:t>
            </a:r>
            <a:endParaRPr lang="en-US" sz="1200" dirty="0"/>
          </a:p>
        </p:txBody>
      </p:sp>
      <p:sp>
        <p:nvSpPr>
          <p:cNvPr id="4" name="Shape 2"/>
          <p:cNvSpPr/>
          <p:nvPr/>
        </p:nvSpPr>
        <p:spPr>
          <a:xfrm>
            <a:off x="512064" y="960120"/>
            <a:ext cx="8083296" cy="0"/>
          </a:xfrm>
          <a:prstGeom prst="line">
            <a:avLst/>
          </a:prstGeom>
          <a:noFill/>
          <a:ln w="29210">
            <a:solidFill>
              <a:srgbClr val="F7911E"/>
            </a:solidFill>
            <a:prstDash val="solid"/>
          </a:ln>
        </p:spPr>
      </p:sp>
      <p:sp>
        <p:nvSpPr>
          <p:cNvPr id="7" name="Shape 4"/>
          <p:cNvSpPr/>
          <p:nvPr/>
        </p:nvSpPr>
        <p:spPr>
          <a:xfrm>
            <a:off x="594360" y="1234440"/>
            <a:ext cx="11018520" cy="4535424"/>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8" name="Shape 5"/>
          <p:cNvSpPr/>
          <p:nvPr/>
        </p:nvSpPr>
        <p:spPr>
          <a:xfrm>
            <a:off x="594360" y="1234440"/>
            <a:ext cx="11018520" cy="411480"/>
          </a:xfrm>
          <a:prstGeom prst="rect">
            <a:avLst/>
          </a:prstGeom>
          <a:solidFill>
            <a:srgbClr val="102A53"/>
          </a:solidFill>
          <a:ln w="12700">
            <a:solidFill>
              <a:srgbClr val="102A53">
                <a:alpha val="0"/>
              </a:srgbClr>
            </a:solidFill>
            <a:prstDash val="solid"/>
          </a:ln>
        </p:spPr>
      </p:sp>
      <p:sp>
        <p:nvSpPr>
          <p:cNvPr id="9" name="Shape 6"/>
          <p:cNvSpPr/>
          <p:nvPr/>
        </p:nvSpPr>
        <p:spPr>
          <a:xfrm>
            <a:off x="594360" y="1234440"/>
            <a:ext cx="100584" cy="411480"/>
          </a:xfrm>
          <a:prstGeom prst="rect">
            <a:avLst/>
          </a:prstGeom>
          <a:solidFill>
            <a:srgbClr val="F7911E"/>
          </a:solidFill>
          <a:ln w="12700">
            <a:solidFill>
              <a:srgbClr val="F7911E">
                <a:alpha val="0"/>
              </a:srgbClr>
            </a:solidFill>
            <a:prstDash val="solid"/>
          </a:ln>
        </p:spPr>
      </p:sp>
      <p:sp>
        <p:nvSpPr>
          <p:cNvPr id="10" name="Text 7"/>
          <p:cNvSpPr/>
          <p:nvPr/>
        </p:nvSpPr>
        <p:spPr>
          <a:xfrm>
            <a:off x="758952" y="1300911"/>
            <a:ext cx="1069848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PIPELINE OVERVIEW</a:t>
            </a:r>
            <a:endParaRPr lang="en-US" dirty="0">
              <a:latin typeface="Arial" panose="020B0604020202020204" pitchFamily="34" charset="0"/>
              <a:cs typeface="Arial" panose="020B0604020202020204" pitchFamily="34" charset="0"/>
            </a:endParaRPr>
          </a:p>
        </p:txBody>
      </p:sp>
      <p:sp>
        <p:nvSpPr>
          <p:cNvPr id="11" name="Shape 8"/>
          <p:cNvSpPr/>
          <p:nvPr/>
        </p:nvSpPr>
        <p:spPr>
          <a:xfrm>
            <a:off x="914400" y="2148840"/>
            <a:ext cx="1572768" cy="1033272"/>
          </a:xfrm>
          <a:prstGeom prst="roundRect">
            <a:avLst/>
          </a:prstGeom>
          <a:solidFill>
            <a:srgbClr val="EEF2EE"/>
          </a:solidFill>
          <a:ln w="15240">
            <a:solidFill>
              <a:srgbClr val="6C7A6C"/>
            </a:solidFill>
            <a:prstDash val="solid"/>
          </a:ln>
        </p:spPr>
      </p:sp>
      <p:sp>
        <p:nvSpPr>
          <p:cNvPr id="12" name="Text 9"/>
          <p:cNvSpPr/>
          <p:nvPr/>
        </p:nvSpPr>
        <p:spPr>
          <a:xfrm>
            <a:off x="1033272" y="2414016"/>
            <a:ext cx="1335024" cy="347472"/>
          </a:xfrm>
          <a:prstGeom prst="rect">
            <a:avLst/>
          </a:prstGeom>
          <a:noFill/>
          <a:ln/>
        </p:spPr>
        <p:txBody>
          <a:bodyPr wrap="square" lIns="635" tIns="635" rIns="635" bIns="635" rtlCol="0" anchor="ctr">
            <a:noAutofit/>
          </a:bodyPr>
          <a:lstStyle/>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Dataset</a:t>
            </a:r>
            <a:endParaRPr lang="en-US" sz="1600" dirty="0">
              <a:latin typeface="Arial" panose="020B0604020202020204" pitchFamily="34" charset="0"/>
              <a:cs typeface="Arial" panose="020B0604020202020204" pitchFamily="34" charset="0"/>
            </a:endParaRPr>
          </a:p>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curation</a:t>
            </a:r>
            <a:endParaRPr lang="en-US" sz="1600" dirty="0">
              <a:latin typeface="Arial" panose="020B0604020202020204" pitchFamily="34" charset="0"/>
              <a:cs typeface="Arial" panose="020B0604020202020204" pitchFamily="34" charset="0"/>
            </a:endParaRPr>
          </a:p>
        </p:txBody>
      </p:sp>
      <p:sp>
        <p:nvSpPr>
          <p:cNvPr id="13" name="Shape 10"/>
          <p:cNvSpPr/>
          <p:nvPr/>
        </p:nvSpPr>
        <p:spPr>
          <a:xfrm>
            <a:off x="2542032" y="2660904"/>
            <a:ext cx="265176" cy="0"/>
          </a:xfrm>
          <a:prstGeom prst="line">
            <a:avLst/>
          </a:prstGeom>
          <a:noFill/>
          <a:ln w="25400">
            <a:solidFill>
              <a:srgbClr val="F7911E"/>
            </a:solidFill>
            <a:prstDash val="solid"/>
          </a:ln>
        </p:spPr>
      </p:sp>
      <p:sp>
        <p:nvSpPr>
          <p:cNvPr id="14" name="Shape 11"/>
          <p:cNvSpPr/>
          <p:nvPr/>
        </p:nvSpPr>
        <p:spPr>
          <a:xfrm>
            <a:off x="2971800" y="2148840"/>
            <a:ext cx="1572768" cy="1033272"/>
          </a:xfrm>
          <a:prstGeom prst="roundRect">
            <a:avLst/>
          </a:prstGeom>
          <a:solidFill>
            <a:srgbClr val="FFF1E5"/>
          </a:solidFill>
          <a:ln w="15240">
            <a:solidFill>
              <a:srgbClr val="F7911E"/>
            </a:solidFill>
            <a:prstDash val="solid"/>
          </a:ln>
        </p:spPr>
      </p:sp>
      <p:sp>
        <p:nvSpPr>
          <p:cNvPr id="15" name="Text 12"/>
          <p:cNvSpPr/>
          <p:nvPr/>
        </p:nvSpPr>
        <p:spPr>
          <a:xfrm>
            <a:off x="3090672" y="2414016"/>
            <a:ext cx="1335024" cy="347472"/>
          </a:xfrm>
          <a:prstGeom prst="rect">
            <a:avLst/>
          </a:prstGeom>
          <a:noFill/>
          <a:ln/>
        </p:spPr>
        <p:txBody>
          <a:bodyPr wrap="square" lIns="635" tIns="635" rIns="635" bIns="635" rtlCol="0" anchor="ctr">
            <a:noAutofit/>
          </a:bodyPr>
          <a:lstStyle/>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Quality</a:t>
            </a:r>
            <a:endParaRPr lang="en-US" sz="1600" dirty="0">
              <a:latin typeface="Arial" panose="020B0604020202020204" pitchFamily="34" charset="0"/>
              <a:cs typeface="Arial" panose="020B0604020202020204" pitchFamily="34" charset="0"/>
            </a:endParaRPr>
          </a:p>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control</a:t>
            </a:r>
            <a:endParaRPr lang="en-US" sz="1600" dirty="0">
              <a:latin typeface="Arial" panose="020B0604020202020204" pitchFamily="34" charset="0"/>
              <a:cs typeface="Arial" panose="020B0604020202020204" pitchFamily="34" charset="0"/>
            </a:endParaRPr>
          </a:p>
        </p:txBody>
      </p:sp>
      <p:sp>
        <p:nvSpPr>
          <p:cNvPr id="16" name="Shape 13"/>
          <p:cNvSpPr/>
          <p:nvPr/>
        </p:nvSpPr>
        <p:spPr>
          <a:xfrm>
            <a:off x="4599432" y="2660904"/>
            <a:ext cx="265176" cy="0"/>
          </a:xfrm>
          <a:prstGeom prst="line">
            <a:avLst/>
          </a:prstGeom>
          <a:noFill/>
          <a:ln w="25400">
            <a:solidFill>
              <a:srgbClr val="F7911E"/>
            </a:solidFill>
            <a:prstDash val="solid"/>
          </a:ln>
        </p:spPr>
      </p:sp>
      <p:sp>
        <p:nvSpPr>
          <p:cNvPr id="17" name="Shape 14"/>
          <p:cNvSpPr/>
          <p:nvPr/>
        </p:nvSpPr>
        <p:spPr>
          <a:xfrm>
            <a:off x="5029200" y="2148840"/>
            <a:ext cx="1572768" cy="1033272"/>
          </a:xfrm>
          <a:prstGeom prst="roundRect">
            <a:avLst/>
          </a:prstGeom>
          <a:solidFill>
            <a:srgbClr val="EEF2EE"/>
          </a:solidFill>
          <a:ln w="15240">
            <a:solidFill>
              <a:srgbClr val="6C7A6C"/>
            </a:solidFill>
            <a:prstDash val="solid"/>
          </a:ln>
        </p:spPr>
      </p:sp>
      <p:sp>
        <p:nvSpPr>
          <p:cNvPr id="18" name="Text 15"/>
          <p:cNvSpPr/>
          <p:nvPr/>
        </p:nvSpPr>
        <p:spPr>
          <a:xfrm>
            <a:off x="5148072" y="2414016"/>
            <a:ext cx="1335024" cy="347472"/>
          </a:xfrm>
          <a:prstGeom prst="rect">
            <a:avLst/>
          </a:prstGeom>
          <a:noFill/>
          <a:ln/>
        </p:spPr>
        <p:txBody>
          <a:bodyPr wrap="square" lIns="635" tIns="635" rIns="635" bIns="635" rtlCol="0" anchor="ctr">
            <a:noAutofit/>
          </a:bodyPr>
          <a:lstStyle/>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Feature</a:t>
            </a:r>
            <a:endParaRPr lang="en-US" sz="1600" dirty="0">
              <a:latin typeface="Arial" panose="020B0604020202020204" pitchFamily="34" charset="0"/>
              <a:cs typeface="Arial" panose="020B0604020202020204" pitchFamily="34" charset="0"/>
            </a:endParaRPr>
          </a:p>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engineering</a:t>
            </a:r>
            <a:endParaRPr lang="en-US" sz="1600" dirty="0">
              <a:latin typeface="Arial" panose="020B0604020202020204" pitchFamily="34" charset="0"/>
              <a:cs typeface="Arial" panose="020B0604020202020204" pitchFamily="34" charset="0"/>
            </a:endParaRPr>
          </a:p>
        </p:txBody>
      </p:sp>
      <p:sp>
        <p:nvSpPr>
          <p:cNvPr id="19" name="Shape 16"/>
          <p:cNvSpPr/>
          <p:nvPr/>
        </p:nvSpPr>
        <p:spPr>
          <a:xfrm>
            <a:off x="6656832" y="2660904"/>
            <a:ext cx="265176" cy="0"/>
          </a:xfrm>
          <a:prstGeom prst="line">
            <a:avLst/>
          </a:prstGeom>
          <a:noFill/>
          <a:ln w="25400">
            <a:solidFill>
              <a:srgbClr val="F7911E"/>
            </a:solidFill>
            <a:prstDash val="solid"/>
          </a:ln>
        </p:spPr>
      </p:sp>
      <p:sp>
        <p:nvSpPr>
          <p:cNvPr id="20" name="Shape 17"/>
          <p:cNvSpPr/>
          <p:nvPr/>
        </p:nvSpPr>
        <p:spPr>
          <a:xfrm>
            <a:off x="7086600" y="2148840"/>
            <a:ext cx="1572768" cy="1033272"/>
          </a:xfrm>
          <a:prstGeom prst="roundRect">
            <a:avLst/>
          </a:prstGeom>
          <a:solidFill>
            <a:srgbClr val="FFF1E5"/>
          </a:solidFill>
          <a:ln w="15240">
            <a:solidFill>
              <a:srgbClr val="F7911E"/>
            </a:solidFill>
            <a:prstDash val="solid"/>
          </a:ln>
        </p:spPr>
      </p:sp>
      <p:sp>
        <p:nvSpPr>
          <p:cNvPr id="21" name="Text 18"/>
          <p:cNvSpPr/>
          <p:nvPr/>
        </p:nvSpPr>
        <p:spPr>
          <a:xfrm>
            <a:off x="7205472" y="2414016"/>
            <a:ext cx="1335024" cy="347472"/>
          </a:xfrm>
          <a:prstGeom prst="rect">
            <a:avLst/>
          </a:prstGeom>
          <a:noFill/>
          <a:ln/>
        </p:spPr>
        <p:txBody>
          <a:bodyPr wrap="square" lIns="635" tIns="635" rIns="635" bIns="635" rtlCol="0" anchor="ctr">
            <a:noAutofit/>
          </a:bodyPr>
          <a:lstStyle/>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Model /</a:t>
            </a:r>
            <a:endParaRPr lang="en-US" sz="1600" dirty="0">
              <a:latin typeface="Arial" panose="020B0604020202020204" pitchFamily="34" charset="0"/>
              <a:cs typeface="Arial" panose="020B0604020202020204" pitchFamily="34" charset="0"/>
            </a:endParaRPr>
          </a:p>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analysis</a:t>
            </a:r>
            <a:endParaRPr lang="en-US" sz="1600" dirty="0">
              <a:latin typeface="Arial" panose="020B0604020202020204" pitchFamily="34" charset="0"/>
              <a:cs typeface="Arial" panose="020B0604020202020204" pitchFamily="34" charset="0"/>
            </a:endParaRPr>
          </a:p>
        </p:txBody>
      </p:sp>
      <p:sp>
        <p:nvSpPr>
          <p:cNvPr id="22" name="Shape 19"/>
          <p:cNvSpPr/>
          <p:nvPr/>
        </p:nvSpPr>
        <p:spPr>
          <a:xfrm>
            <a:off x="8714232" y="2660904"/>
            <a:ext cx="265176" cy="0"/>
          </a:xfrm>
          <a:prstGeom prst="line">
            <a:avLst/>
          </a:prstGeom>
          <a:noFill/>
          <a:ln w="25400">
            <a:solidFill>
              <a:srgbClr val="F7911E"/>
            </a:solidFill>
            <a:prstDash val="solid"/>
          </a:ln>
        </p:spPr>
      </p:sp>
      <p:sp>
        <p:nvSpPr>
          <p:cNvPr id="23" name="Shape 20"/>
          <p:cNvSpPr/>
          <p:nvPr/>
        </p:nvSpPr>
        <p:spPr>
          <a:xfrm>
            <a:off x="9144000" y="2148840"/>
            <a:ext cx="1572768" cy="1033272"/>
          </a:xfrm>
          <a:prstGeom prst="roundRect">
            <a:avLst/>
          </a:prstGeom>
          <a:solidFill>
            <a:srgbClr val="EEF2EE"/>
          </a:solidFill>
          <a:ln w="15240">
            <a:solidFill>
              <a:srgbClr val="6C7A6C"/>
            </a:solidFill>
            <a:prstDash val="solid"/>
          </a:ln>
        </p:spPr>
      </p:sp>
      <p:sp>
        <p:nvSpPr>
          <p:cNvPr id="24" name="Text 21"/>
          <p:cNvSpPr/>
          <p:nvPr/>
        </p:nvSpPr>
        <p:spPr>
          <a:xfrm>
            <a:off x="9262872" y="2414016"/>
            <a:ext cx="1335024" cy="347472"/>
          </a:xfrm>
          <a:prstGeom prst="rect">
            <a:avLst/>
          </a:prstGeom>
          <a:noFill/>
          <a:ln/>
        </p:spPr>
        <p:txBody>
          <a:bodyPr wrap="square" lIns="635" tIns="635" rIns="635" bIns="635" rtlCol="0" anchor="ctr">
            <a:noAutofit/>
          </a:bodyPr>
          <a:lstStyle/>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Biological</a:t>
            </a:r>
            <a:endParaRPr lang="en-US" sz="1600" dirty="0">
              <a:latin typeface="Arial" panose="020B0604020202020204" pitchFamily="34" charset="0"/>
              <a:cs typeface="Arial" panose="020B0604020202020204" pitchFamily="34" charset="0"/>
            </a:endParaRPr>
          </a:p>
          <a:p>
            <a:pPr marL="0" indent="0" algn="ctr">
              <a:buNone/>
            </a:pPr>
            <a:r>
              <a:rPr lang="en-US" sz="1600" b="1" dirty="0">
                <a:solidFill>
                  <a:srgbClr val="102A53"/>
                </a:solidFill>
                <a:latin typeface="Arial" panose="020B0604020202020204" pitchFamily="34" charset="0"/>
                <a:ea typeface="Aptos" pitchFamily="34" charset="-122"/>
                <a:cs typeface="Arial" panose="020B0604020202020204" pitchFamily="34" charset="0"/>
              </a:rPr>
              <a:t>interpretation</a:t>
            </a:r>
            <a:endParaRPr lang="en-US" sz="1600" dirty="0">
              <a:latin typeface="Arial" panose="020B0604020202020204" pitchFamily="34" charset="0"/>
              <a:cs typeface="Arial" panose="020B0604020202020204" pitchFamily="34" charset="0"/>
            </a:endParaRPr>
          </a:p>
        </p:txBody>
      </p:sp>
      <p:sp>
        <p:nvSpPr>
          <p:cNvPr id="25" name="Text 22"/>
          <p:cNvSpPr/>
          <p:nvPr/>
        </p:nvSpPr>
        <p:spPr>
          <a:xfrm>
            <a:off x="932688" y="3822192"/>
            <a:ext cx="3200400" cy="228600"/>
          </a:xfrm>
          <a:prstGeom prst="rect">
            <a:avLst/>
          </a:prstGeom>
          <a:noFill/>
          <a:ln/>
        </p:spPr>
        <p:txBody>
          <a:bodyPr wrap="square" lIns="635" tIns="635" rIns="635" bIns="635" rtlCol="0" anchor="t">
            <a:noAutofit/>
          </a:bodyPr>
          <a:lstStyle/>
          <a:p>
            <a:pPr marL="0" indent="0" algn="l">
              <a:buNone/>
            </a:pPr>
            <a:r>
              <a:rPr lang="en-US" b="1" dirty="0">
                <a:solidFill>
                  <a:srgbClr val="102A53"/>
                </a:solidFill>
                <a:latin typeface="Arial" panose="020B0604020202020204" pitchFamily="34" charset="0"/>
                <a:ea typeface="Aptos" pitchFamily="34" charset="-122"/>
                <a:cs typeface="Arial" panose="020B0604020202020204" pitchFamily="34" charset="0"/>
              </a:rPr>
              <a:t>Example methods paragraph</a:t>
            </a:r>
            <a:endParaRPr lang="en-US" dirty="0">
              <a:latin typeface="Arial" panose="020B0604020202020204" pitchFamily="34" charset="0"/>
              <a:cs typeface="Arial" panose="020B0604020202020204" pitchFamily="34" charset="0"/>
            </a:endParaRPr>
          </a:p>
        </p:txBody>
      </p:sp>
      <p:sp>
        <p:nvSpPr>
          <p:cNvPr id="26" name="Text 23"/>
          <p:cNvSpPr/>
          <p:nvPr/>
        </p:nvSpPr>
        <p:spPr>
          <a:xfrm>
            <a:off x="941832" y="4187952"/>
            <a:ext cx="9829800" cy="713232"/>
          </a:xfrm>
          <a:prstGeom prst="rect">
            <a:avLst/>
          </a:prstGeom>
          <a:noFill/>
          <a:ln/>
        </p:spPr>
        <p:txBody>
          <a:bodyPr wrap="square" lIns="635" tIns="635" rIns="635" bIns="635" rtlCol="0" anchor="t">
            <a:noAutofit/>
          </a:bodyPr>
          <a:lstStyle/>
          <a:p>
            <a:pPr marL="0" indent="0" algn="l">
              <a:buNone/>
            </a:pPr>
            <a:r>
              <a:rPr lang="en-US" dirty="0">
                <a:solidFill>
                  <a:srgbClr val="28323A"/>
                </a:solidFill>
                <a:latin typeface="Arial" panose="020B0604020202020204" pitchFamily="34" charset="0"/>
                <a:ea typeface="Aptos" pitchFamily="34" charset="-122"/>
                <a:cs typeface="Arial" panose="020B0604020202020204" pitchFamily="34" charset="0"/>
              </a:rPr>
              <a:t>Data were filtered according to quality metrics, normalized, and analyzed using a reproducible pipeline. Model performance was evaluated using cross-validation and interpreted through feature importance and biological enrichment.</a:t>
            </a:r>
            <a:endParaRPr lang="en-US" dirty="0">
              <a:latin typeface="Arial" panose="020B0604020202020204" pitchFamily="34" charset="0"/>
              <a:cs typeface="Arial" panose="020B0604020202020204" pitchFamily="34" charset="0"/>
            </a:endParaRPr>
          </a:p>
        </p:txBody>
      </p:sp>
      <p:sp>
        <p:nvSpPr>
          <p:cNvPr id="27" name="Shape 24"/>
          <p:cNvSpPr/>
          <p:nvPr/>
        </p:nvSpPr>
        <p:spPr>
          <a:xfrm>
            <a:off x="941832" y="5229668"/>
            <a:ext cx="2103120" cy="365760"/>
          </a:xfrm>
          <a:prstGeom prst="roundRect">
            <a:avLst/>
          </a:prstGeom>
          <a:solidFill>
            <a:srgbClr val="102A53"/>
          </a:solidFill>
          <a:ln w="12700">
            <a:solidFill>
              <a:srgbClr val="102A53">
                <a:alpha val="0"/>
              </a:srgbClr>
            </a:solidFill>
            <a:prstDash val="solid"/>
          </a:ln>
        </p:spPr>
      </p:sp>
      <p:sp>
        <p:nvSpPr>
          <p:cNvPr id="28" name="Text 25"/>
          <p:cNvSpPr/>
          <p:nvPr/>
        </p:nvSpPr>
        <p:spPr>
          <a:xfrm>
            <a:off x="1133856" y="5348540"/>
            <a:ext cx="1719072" cy="118872"/>
          </a:xfrm>
          <a:prstGeom prst="rect">
            <a:avLst/>
          </a:prstGeom>
          <a:noFill/>
          <a:ln/>
        </p:spPr>
        <p:txBody>
          <a:bodyPr wrap="square" lIns="635" tIns="635" rIns="635" bIns="635" rtlCol="0" anchor="t">
            <a:noAutofit/>
          </a:bodyPr>
          <a:lstStyle/>
          <a:p>
            <a:pPr marL="0" indent="0" algn="ctr">
              <a:buNone/>
            </a:pPr>
            <a:r>
              <a:rPr lang="en-US" sz="1000" b="1" dirty="0">
                <a:solidFill>
                  <a:srgbClr val="FFFFFF"/>
                </a:solidFill>
                <a:latin typeface="Arial" panose="020B0604020202020204" pitchFamily="34" charset="0"/>
                <a:ea typeface="Aptos" pitchFamily="34" charset="-122"/>
                <a:cs typeface="Arial" panose="020B0604020202020204" pitchFamily="34" charset="0"/>
              </a:rPr>
              <a:t>Repository / protocol QR</a:t>
            </a:r>
            <a:endParaRPr lang="en-US" sz="1000" dirty="0">
              <a:latin typeface="Arial" panose="020B0604020202020204" pitchFamily="34" charset="0"/>
              <a:cs typeface="Arial" panose="020B0604020202020204" pitchFamily="34" charset="0"/>
            </a:endParaRPr>
          </a:p>
        </p:txBody>
      </p:sp>
      <p:sp>
        <p:nvSpPr>
          <p:cNvPr id="29" name="Shape 26"/>
          <p:cNvSpPr/>
          <p:nvPr/>
        </p:nvSpPr>
        <p:spPr>
          <a:xfrm>
            <a:off x="3218688" y="5229668"/>
            <a:ext cx="2377440" cy="365760"/>
          </a:xfrm>
          <a:prstGeom prst="roundRect">
            <a:avLst/>
          </a:prstGeom>
          <a:solidFill>
            <a:srgbClr val="6C7A6C"/>
          </a:solidFill>
          <a:ln w="12700">
            <a:solidFill>
              <a:srgbClr val="6C7A6C">
                <a:alpha val="0"/>
              </a:srgbClr>
            </a:solidFill>
            <a:prstDash val="solid"/>
          </a:ln>
        </p:spPr>
      </p:sp>
      <p:sp>
        <p:nvSpPr>
          <p:cNvPr id="30" name="Text 27"/>
          <p:cNvSpPr/>
          <p:nvPr/>
        </p:nvSpPr>
        <p:spPr>
          <a:xfrm>
            <a:off x="3502152" y="5348540"/>
            <a:ext cx="1828800" cy="118872"/>
          </a:xfrm>
          <a:prstGeom prst="rect">
            <a:avLst/>
          </a:prstGeom>
          <a:noFill/>
          <a:ln/>
        </p:spPr>
        <p:txBody>
          <a:bodyPr wrap="square" lIns="635" tIns="635" rIns="635" bIns="635" rtlCol="0" anchor="t">
            <a:noAutofit/>
          </a:bodyPr>
          <a:lstStyle/>
          <a:p>
            <a:pPr marL="0" indent="0" algn="ctr">
              <a:buNone/>
            </a:pPr>
            <a:r>
              <a:rPr lang="en-US" sz="1000" b="1" dirty="0">
                <a:solidFill>
                  <a:srgbClr val="FFFFFF"/>
                </a:solidFill>
                <a:latin typeface="Arial" panose="020B0604020202020204" pitchFamily="34" charset="0"/>
                <a:ea typeface="Aptos" pitchFamily="34" charset="-122"/>
                <a:cs typeface="Arial" panose="020B0604020202020204" pitchFamily="34" charset="0"/>
              </a:rPr>
              <a:t>Software versions</a:t>
            </a:r>
            <a:endParaRPr lang="en-US" sz="1000" dirty="0">
              <a:latin typeface="Arial" panose="020B0604020202020204" pitchFamily="34" charset="0"/>
              <a:cs typeface="Arial" panose="020B0604020202020204" pitchFamily="34" charset="0"/>
            </a:endParaRPr>
          </a:p>
        </p:txBody>
      </p:sp>
      <p:sp>
        <p:nvSpPr>
          <p:cNvPr id="31" name="Shape 28"/>
          <p:cNvSpPr/>
          <p:nvPr/>
        </p:nvSpPr>
        <p:spPr>
          <a:xfrm>
            <a:off x="5769864" y="5229668"/>
            <a:ext cx="2377440" cy="365760"/>
          </a:xfrm>
          <a:prstGeom prst="roundRect">
            <a:avLst/>
          </a:prstGeom>
          <a:solidFill>
            <a:srgbClr val="F7911E"/>
          </a:solidFill>
          <a:ln w="12700">
            <a:solidFill>
              <a:srgbClr val="F7911E">
                <a:alpha val="0"/>
              </a:srgbClr>
            </a:solidFill>
            <a:prstDash val="solid"/>
          </a:ln>
        </p:spPr>
      </p:sp>
      <p:sp>
        <p:nvSpPr>
          <p:cNvPr id="32" name="Text 29"/>
          <p:cNvSpPr/>
          <p:nvPr/>
        </p:nvSpPr>
        <p:spPr>
          <a:xfrm>
            <a:off x="6053328" y="5348540"/>
            <a:ext cx="1828800" cy="118872"/>
          </a:xfrm>
          <a:prstGeom prst="rect">
            <a:avLst/>
          </a:prstGeom>
          <a:noFill/>
          <a:ln/>
        </p:spPr>
        <p:txBody>
          <a:bodyPr wrap="square" lIns="635" tIns="635" rIns="635" bIns="635" rtlCol="0" anchor="t">
            <a:noAutofit/>
          </a:bodyPr>
          <a:lstStyle/>
          <a:p>
            <a:pPr marL="0" indent="0" algn="ctr">
              <a:buNone/>
            </a:pPr>
            <a:r>
              <a:rPr lang="en-US" sz="1000" b="1" dirty="0">
                <a:solidFill>
                  <a:srgbClr val="FFFFFF"/>
                </a:solidFill>
                <a:latin typeface="Arial" panose="020B0604020202020204" pitchFamily="34" charset="0"/>
                <a:ea typeface="Aptos" pitchFamily="34" charset="-122"/>
                <a:cs typeface="Arial" panose="020B0604020202020204" pitchFamily="34" charset="0"/>
              </a:rPr>
              <a:t>Ethics / approvals</a:t>
            </a:r>
            <a:endParaRPr lang="en-US" sz="1000" dirty="0">
              <a:latin typeface="Arial" panose="020B0604020202020204" pitchFamily="34" charset="0"/>
              <a:cs typeface="Arial" panose="020B0604020202020204" pitchFamily="34" charset="0"/>
            </a:endParaRPr>
          </a:p>
        </p:txBody>
      </p:sp>
      <p:sp>
        <p:nvSpPr>
          <p:cNvPr id="33" name="Shape 30"/>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34" name="Shape 31"/>
          <p:cNvSpPr/>
          <p:nvPr/>
        </p:nvSpPr>
        <p:spPr>
          <a:xfrm>
            <a:off x="0" y="6419088"/>
            <a:ext cx="12191695" cy="0"/>
          </a:xfrm>
          <a:prstGeom prst="line">
            <a:avLst/>
          </a:prstGeom>
          <a:noFill/>
          <a:ln w="29210">
            <a:solidFill>
              <a:srgbClr val="F7911E"/>
            </a:solidFill>
            <a:prstDash val="solid"/>
          </a:ln>
        </p:spPr>
      </p:sp>
      <p:pic>
        <p:nvPicPr>
          <p:cNvPr id="39" name="Image 1" descr="/mnt/data/logo_bsb2026_clean.png">
            <a:extLst>
              <a:ext uri="{FF2B5EF4-FFF2-40B4-BE49-F238E27FC236}">
                <a16:creationId xmlns:a16="http://schemas.microsoft.com/office/drawing/2014/main" id="{A26A7A98-F4F6-4D2A-967F-DB75704DA30C}"/>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40" name="Text 29">
            <a:extLst>
              <a:ext uri="{FF2B5EF4-FFF2-40B4-BE49-F238E27FC236}">
                <a16:creationId xmlns:a16="http://schemas.microsoft.com/office/drawing/2014/main" id="{19051552-EFD9-4D08-92CE-E442432413C8}"/>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42" name="Text 31">
            <a:extLst>
              <a:ext uri="{FF2B5EF4-FFF2-40B4-BE49-F238E27FC236}">
                <a16:creationId xmlns:a16="http://schemas.microsoft.com/office/drawing/2014/main" id="{9807FF12-39DC-4C92-8AF2-6EDBFA898735}"/>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05 / 13</a:t>
            </a:r>
            <a:endParaRPr lang="en-US" sz="1000" dirty="0"/>
          </a:p>
        </p:txBody>
      </p:sp>
      <p:sp>
        <p:nvSpPr>
          <p:cNvPr id="37" name="Text 30">
            <a:extLst>
              <a:ext uri="{FF2B5EF4-FFF2-40B4-BE49-F238E27FC236}">
                <a16:creationId xmlns:a16="http://schemas.microsoft.com/office/drawing/2014/main" id="{16091B81-F772-45C5-B15E-FF3D67091D3A}"/>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chemeClr val="bg1">
            <a:lumMod val="95000"/>
          </a:schemeClr>
        </a:solidFill>
        <a:effectLst/>
      </p:bgPr>
    </p:bg>
    <p:spTree>
      <p:nvGrpSpPr>
        <p:cNvPr id="1" name=""/>
        <p:cNvGrpSpPr/>
        <p:nvPr/>
      </p:nvGrpSpPr>
      <p:grpSpPr>
        <a:xfrm>
          <a:off x="0" y="0"/>
          <a:ext cx="0" cy="0"/>
          <a:chOff x="0" y="0"/>
          <a:chExt cx="0" cy="0"/>
        </a:xfrm>
      </p:grpSpPr>
      <p:sp>
        <p:nvSpPr>
          <p:cNvPr id="2"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800" b="1" dirty="0">
                <a:solidFill>
                  <a:srgbClr val="102A53"/>
                </a:solidFill>
                <a:latin typeface="Arial" panose="020B0604020202020204" pitchFamily="34" charset="0"/>
                <a:ea typeface="Aptos Display" pitchFamily="34" charset="-122"/>
                <a:cs typeface="Arial" panose="020B0604020202020204" pitchFamily="34" charset="0"/>
              </a:rPr>
              <a:t>Study design and dataset</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rial" panose="020B0604020202020204" pitchFamily="34" charset="0"/>
                <a:ea typeface="Aptos" pitchFamily="34" charset="-122"/>
                <a:cs typeface="Arial" panose="020B0604020202020204" pitchFamily="34" charset="0"/>
              </a:rPr>
              <a:t>Clarify groups, variables, inclusion criteria and sample flow</a:t>
            </a:r>
            <a:endParaRPr lang="en-US" sz="1200" dirty="0">
              <a:latin typeface="Arial" panose="020B0604020202020204" pitchFamily="34" charset="0"/>
              <a:cs typeface="Arial" panose="020B0604020202020204" pitchFamily="34" charset="0"/>
            </a:endParaRPr>
          </a:p>
        </p:txBody>
      </p:sp>
      <p:sp>
        <p:nvSpPr>
          <p:cNvPr id="4" name="Shape 2"/>
          <p:cNvSpPr/>
          <p:nvPr/>
        </p:nvSpPr>
        <p:spPr>
          <a:xfrm>
            <a:off x="512064" y="960120"/>
            <a:ext cx="8083296" cy="0"/>
          </a:xfrm>
          <a:prstGeom prst="line">
            <a:avLst/>
          </a:prstGeom>
          <a:noFill/>
          <a:ln w="29210">
            <a:solidFill>
              <a:srgbClr val="F7911E"/>
            </a:solidFill>
            <a:prstDash val="solid"/>
          </a:ln>
        </p:spPr>
      </p:sp>
      <p:sp>
        <p:nvSpPr>
          <p:cNvPr id="7" name="Shape 4"/>
          <p:cNvSpPr/>
          <p:nvPr/>
        </p:nvSpPr>
        <p:spPr>
          <a:xfrm>
            <a:off x="594360" y="1234440"/>
            <a:ext cx="3108960" cy="448056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8" name="Shape 5"/>
          <p:cNvSpPr/>
          <p:nvPr/>
        </p:nvSpPr>
        <p:spPr>
          <a:xfrm>
            <a:off x="594360" y="1234440"/>
            <a:ext cx="3108960" cy="411480"/>
          </a:xfrm>
          <a:prstGeom prst="rect">
            <a:avLst/>
          </a:prstGeom>
          <a:solidFill>
            <a:srgbClr val="6C7A6C"/>
          </a:solidFill>
          <a:ln w="12700">
            <a:solidFill>
              <a:srgbClr val="6C7A6C">
                <a:alpha val="0"/>
              </a:srgbClr>
            </a:solidFill>
            <a:prstDash val="solid"/>
          </a:ln>
        </p:spPr>
      </p:sp>
      <p:sp>
        <p:nvSpPr>
          <p:cNvPr id="9" name="Shape 6"/>
          <p:cNvSpPr/>
          <p:nvPr/>
        </p:nvSpPr>
        <p:spPr>
          <a:xfrm>
            <a:off x="594360" y="1234440"/>
            <a:ext cx="100584" cy="411480"/>
          </a:xfrm>
          <a:prstGeom prst="rect">
            <a:avLst/>
          </a:prstGeom>
          <a:solidFill>
            <a:srgbClr val="F7911E"/>
          </a:solidFill>
          <a:ln w="12700">
            <a:solidFill>
              <a:srgbClr val="F7911E">
                <a:alpha val="0"/>
              </a:srgbClr>
            </a:solidFill>
            <a:prstDash val="solid"/>
          </a:ln>
        </p:spPr>
      </p:sp>
      <p:sp>
        <p:nvSpPr>
          <p:cNvPr id="10" name="Text 7"/>
          <p:cNvSpPr/>
          <p:nvPr/>
        </p:nvSpPr>
        <p:spPr>
          <a:xfrm>
            <a:off x="758952" y="1301964"/>
            <a:ext cx="278892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DATASET SNAPSHOT</a:t>
            </a:r>
            <a:endParaRPr lang="en-US" dirty="0">
              <a:latin typeface="Arial" panose="020B0604020202020204" pitchFamily="34" charset="0"/>
              <a:cs typeface="Arial" panose="020B0604020202020204" pitchFamily="34" charset="0"/>
            </a:endParaRPr>
          </a:p>
        </p:txBody>
      </p:sp>
      <p:sp>
        <p:nvSpPr>
          <p:cNvPr id="11" name="Text 8"/>
          <p:cNvSpPr/>
          <p:nvPr/>
        </p:nvSpPr>
        <p:spPr>
          <a:xfrm>
            <a:off x="914400" y="1874520"/>
            <a:ext cx="1005840" cy="182880"/>
          </a:xfrm>
          <a:prstGeom prst="rect">
            <a:avLst/>
          </a:prstGeom>
          <a:noFill/>
          <a:ln/>
        </p:spPr>
        <p:txBody>
          <a:bodyPr wrap="square" lIns="635" tIns="635" rIns="635" bIns="635" rtlCol="0" anchor="t">
            <a:normAutofit fontScale="92500" lnSpcReduction="10000"/>
          </a:bodyPr>
          <a:lstStyle/>
          <a:p>
            <a:pPr marL="0" indent="0" algn="l">
              <a:buNone/>
            </a:pPr>
            <a:r>
              <a:rPr lang="en-US" sz="1350" b="1" dirty="0">
                <a:solidFill>
                  <a:srgbClr val="5F6B66"/>
                </a:solidFill>
                <a:latin typeface="Arial" panose="020B0604020202020204" pitchFamily="34" charset="0"/>
                <a:ea typeface="Aptos" pitchFamily="34" charset="-122"/>
                <a:cs typeface="Arial" panose="020B0604020202020204" pitchFamily="34" charset="0"/>
              </a:rPr>
              <a:t>n</a:t>
            </a:r>
            <a:endParaRPr lang="en-US" sz="1350" dirty="0">
              <a:latin typeface="Arial" panose="020B0604020202020204" pitchFamily="34" charset="0"/>
              <a:cs typeface="Arial" panose="020B0604020202020204" pitchFamily="34" charset="0"/>
            </a:endParaRPr>
          </a:p>
        </p:txBody>
      </p:sp>
      <p:sp>
        <p:nvSpPr>
          <p:cNvPr id="12" name="Text 9"/>
          <p:cNvSpPr/>
          <p:nvPr/>
        </p:nvSpPr>
        <p:spPr>
          <a:xfrm>
            <a:off x="2148840" y="1801368"/>
            <a:ext cx="868680" cy="292608"/>
          </a:xfrm>
          <a:prstGeom prst="rect">
            <a:avLst/>
          </a:prstGeom>
          <a:noFill/>
          <a:ln/>
        </p:spPr>
        <p:txBody>
          <a:bodyPr wrap="square" lIns="635" tIns="635" rIns="635" bIns="635" rtlCol="0" anchor="t">
            <a:normAutofit fontScale="92500" lnSpcReduction="10000"/>
          </a:bodyPr>
          <a:lstStyle/>
          <a:p>
            <a:pPr marL="0" indent="0" algn="r">
              <a:buNone/>
            </a:pPr>
            <a:r>
              <a:rPr lang="en-US" sz="2200" b="1" dirty="0">
                <a:solidFill>
                  <a:srgbClr val="102A53"/>
                </a:solidFill>
                <a:latin typeface="Arial" panose="020B0604020202020204" pitchFamily="34" charset="0"/>
                <a:ea typeface="Aptos" pitchFamily="34" charset="-122"/>
                <a:cs typeface="Arial" panose="020B0604020202020204" pitchFamily="34" charset="0"/>
              </a:rPr>
              <a:t>248</a:t>
            </a:r>
            <a:endParaRPr lang="en-US" sz="2200" dirty="0">
              <a:latin typeface="Arial" panose="020B0604020202020204" pitchFamily="34" charset="0"/>
              <a:cs typeface="Arial" panose="020B0604020202020204" pitchFamily="34" charset="0"/>
            </a:endParaRPr>
          </a:p>
        </p:txBody>
      </p:sp>
      <p:sp>
        <p:nvSpPr>
          <p:cNvPr id="13" name="Shape 10"/>
          <p:cNvSpPr/>
          <p:nvPr/>
        </p:nvSpPr>
        <p:spPr>
          <a:xfrm>
            <a:off x="868680" y="2221992"/>
            <a:ext cx="2404872" cy="0"/>
          </a:xfrm>
          <a:prstGeom prst="line">
            <a:avLst/>
          </a:prstGeom>
          <a:noFill/>
          <a:ln w="12700">
            <a:solidFill>
              <a:srgbClr val="D9E1DA"/>
            </a:solidFill>
            <a:prstDash val="solid"/>
          </a:ln>
        </p:spPr>
      </p:sp>
      <p:sp>
        <p:nvSpPr>
          <p:cNvPr id="14" name="Text 11"/>
          <p:cNvSpPr/>
          <p:nvPr/>
        </p:nvSpPr>
        <p:spPr>
          <a:xfrm>
            <a:off x="914400" y="2624328"/>
            <a:ext cx="1005840" cy="182880"/>
          </a:xfrm>
          <a:prstGeom prst="rect">
            <a:avLst/>
          </a:prstGeom>
          <a:noFill/>
          <a:ln/>
        </p:spPr>
        <p:txBody>
          <a:bodyPr wrap="square" lIns="635" tIns="635" rIns="635" bIns="635" rtlCol="0" anchor="t">
            <a:normAutofit fontScale="92500" lnSpcReduction="10000"/>
          </a:bodyPr>
          <a:lstStyle/>
          <a:p>
            <a:pPr marL="0" indent="0" algn="l">
              <a:buNone/>
            </a:pPr>
            <a:r>
              <a:rPr lang="en-US" sz="1350" b="1" dirty="0">
                <a:solidFill>
                  <a:srgbClr val="5F6B66"/>
                </a:solidFill>
                <a:latin typeface="Arial" panose="020B0604020202020204" pitchFamily="34" charset="0"/>
                <a:ea typeface="Aptos" pitchFamily="34" charset="-122"/>
                <a:cs typeface="Arial" panose="020B0604020202020204" pitchFamily="34" charset="0"/>
              </a:rPr>
              <a:t>Groups</a:t>
            </a:r>
            <a:endParaRPr lang="en-US" sz="1350" dirty="0">
              <a:latin typeface="Arial" panose="020B0604020202020204" pitchFamily="34" charset="0"/>
              <a:cs typeface="Arial" panose="020B0604020202020204" pitchFamily="34" charset="0"/>
            </a:endParaRPr>
          </a:p>
        </p:txBody>
      </p:sp>
      <p:sp>
        <p:nvSpPr>
          <p:cNvPr id="15" name="Text 12"/>
          <p:cNvSpPr/>
          <p:nvPr/>
        </p:nvSpPr>
        <p:spPr>
          <a:xfrm>
            <a:off x="2148840" y="2551176"/>
            <a:ext cx="868680" cy="292608"/>
          </a:xfrm>
          <a:prstGeom prst="rect">
            <a:avLst/>
          </a:prstGeom>
          <a:noFill/>
          <a:ln/>
        </p:spPr>
        <p:txBody>
          <a:bodyPr wrap="square" lIns="635" tIns="635" rIns="635" bIns="635" rtlCol="0" anchor="t">
            <a:normAutofit fontScale="92500" lnSpcReduction="10000"/>
          </a:bodyPr>
          <a:lstStyle/>
          <a:p>
            <a:pPr marL="0" indent="0" algn="r">
              <a:buNone/>
            </a:pPr>
            <a:r>
              <a:rPr lang="en-US" sz="2200" b="1" dirty="0">
                <a:solidFill>
                  <a:srgbClr val="102A53"/>
                </a:solidFill>
                <a:latin typeface="Arial" panose="020B0604020202020204" pitchFamily="34" charset="0"/>
                <a:ea typeface="Aptos" pitchFamily="34" charset="-122"/>
                <a:cs typeface="Arial" panose="020B0604020202020204" pitchFamily="34" charset="0"/>
              </a:rPr>
              <a:t>3</a:t>
            </a:r>
            <a:endParaRPr lang="en-US" sz="2200" dirty="0">
              <a:latin typeface="Arial" panose="020B0604020202020204" pitchFamily="34" charset="0"/>
              <a:cs typeface="Arial" panose="020B0604020202020204" pitchFamily="34" charset="0"/>
            </a:endParaRPr>
          </a:p>
        </p:txBody>
      </p:sp>
      <p:sp>
        <p:nvSpPr>
          <p:cNvPr id="16" name="Shape 13"/>
          <p:cNvSpPr/>
          <p:nvPr/>
        </p:nvSpPr>
        <p:spPr>
          <a:xfrm>
            <a:off x="868680" y="2971800"/>
            <a:ext cx="2404872" cy="0"/>
          </a:xfrm>
          <a:prstGeom prst="line">
            <a:avLst/>
          </a:prstGeom>
          <a:noFill/>
          <a:ln w="12700">
            <a:solidFill>
              <a:srgbClr val="D9E1DA"/>
            </a:solidFill>
            <a:prstDash val="solid"/>
          </a:ln>
        </p:spPr>
      </p:sp>
      <p:sp>
        <p:nvSpPr>
          <p:cNvPr id="17" name="Text 14"/>
          <p:cNvSpPr/>
          <p:nvPr/>
        </p:nvSpPr>
        <p:spPr>
          <a:xfrm>
            <a:off x="914400" y="3374136"/>
            <a:ext cx="1005840" cy="182880"/>
          </a:xfrm>
          <a:prstGeom prst="rect">
            <a:avLst/>
          </a:prstGeom>
          <a:noFill/>
          <a:ln/>
        </p:spPr>
        <p:txBody>
          <a:bodyPr wrap="square" lIns="635" tIns="635" rIns="635" bIns="635" rtlCol="0" anchor="t">
            <a:normAutofit fontScale="92500" lnSpcReduction="10000"/>
          </a:bodyPr>
          <a:lstStyle/>
          <a:p>
            <a:pPr marL="0" indent="0" algn="l">
              <a:buNone/>
            </a:pPr>
            <a:r>
              <a:rPr lang="en-US" sz="1350" b="1" dirty="0">
                <a:solidFill>
                  <a:srgbClr val="5F6B66"/>
                </a:solidFill>
                <a:latin typeface="Arial" panose="020B0604020202020204" pitchFamily="34" charset="0"/>
                <a:ea typeface="Aptos" pitchFamily="34" charset="-122"/>
                <a:cs typeface="Arial" panose="020B0604020202020204" pitchFamily="34" charset="0"/>
              </a:rPr>
              <a:t>Features</a:t>
            </a:r>
            <a:endParaRPr lang="en-US" sz="1350" dirty="0">
              <a:latin typeface="Arial" panose="020B0604020202020204" pitchFamily="34" charset="0"/>
              <a:cs typeface="Arial" panose="020B0604020202020204" pitchFamily="34" charset="0"/>
            </a:endParaRPr>
          </a:p>
        </p:txBody>
      </p:sp>
      <p:sp>
        <p:nvSpPr>
          <p:cNvPr id="18" name="Text 15"/>
          <p:cNvSpPr/>
          <p:nvPr/>
        </p:nvSpPr>
        <p:spPr>
          <a:xfrm>
            <a:off x="2148840" y="3300984"/>
            <a:ext cx="868680" cy="292608"/>
          </a:xfrm>
          <a:prstGeom prst="rect">
            <a:avLst/>
          </a:prstGeom>
          <a:noFill/>
          <a:ln/>
        </p:spPr>
        <p:txBody>
          <a:bodyPr wrap="square" lIns="635" tIns="635" rIns="635" bIns="635" rtlCol="0" anchor="t">
            <a:normAutofit fontScale="92500" lnSpcReduction="10000"/>
          </a:bodyPr>
          <a:lstStyle/>
          <a:p>
            <a:pPr marL="0" indent="0" algn="r">
              <a:buNone/>
            </a:pPr>
            <a:r>
              <a:rPr lang="en-US" sz="2200" b="1" dirty="0">
                <a:solidFill>
                  <a:srgbClr val="102A53"/>
                </a:solidFill>
                <a:latin typeface="Arial" panose="020B0604020202020204" pitchFamily="34" charset="0"/>
                <a:ea typeface="Aptos" pitchFamily="34" charset="-122"/>
                <a:cs typeface="Arial" panose="020B0604020202020204" pitchFamily="34" charset="0"/>
              </a:rPr>
              <a:t>1,280</a:t>
            </a:r>
            <a:endParaRPr lang="en-US" sz="2200" dirty="0">
              <a:latin typeface="Arial" panose="020B0604020202020204" pitchFamily="34" charset="0"/>
              <a:cs typeface="Arial" panose="020B0604020202020204" pitchFamily="34" charset="0"/>
            </a:endParaRPr>
          </a:p>
        </p:txBody>
      </p:sp>
      <p:sp>
        <p:nvSpPr>
          <p:cNvPr id="19" name="Shape 16"/>
          <p:cNvSpPr/>
          <p:nvPr/>
        </p:nvSpPr>
        <p:spPr>
          <a:xfrm>
            <a:off x="868680" y="3721608"/>
            <a:ext cx="2404872" cy="0"/>
          </a:xfrm>
          <a:prstGeom prst="line">
            <a:avLst/>
          </a:prstGeom>
          <a:noFill/>
          <a:ln w="12700">
            <a:solidFill>
              <a:srgbClr val="D9E1DA"/>
            </a:solidFill>
            <a:prstDash val="solid"/>
          </a:ln>
        </p:spPr>
      </p:sp>
      <p:sp>
        <p:nvSpPr>
          <p:cNvPr id="20" name="Text 17"/>
          <p:cNvSpPr/>
          <p:nvPr/>
        </p:nvSpPr>
        <p:spPr>
          <a:xfrm>
            <a:off x="914400" y="4123944"/>
            <a:ext cx="1005840" cy="182880"/>
          </a:xfrm>
          <a:prstGeom prst="rect">
            <a:avLst/>
          </a:prstGeom>
          <a:noFill/>
          <a:ln/>
        </p:spPr>
        <p:txBody>
          <a:bodyPr wrap="square" lIns="635" tIns="635" rIns="635" bIns="635" rtlCol="0" anchor="t">
            <a:normAutofit fontScale="92500" lnSpcReduction="10000"/>
          </a:bodyPr>
          <a:lstStyle/>
          <a:p>
            <a:pPr marL="0" indent="0" algn="l">
              <a:buNone/>
            </a:pPr>
            <a:r>
              <a:rPr lang="en-US" sz="1350" b="1" dirty="0">
                <a:solidFill>
                  <a:srgbClr val="5F6B66"/>
                </a:solidFill>
                <a:latin typeface="Arial" panose="020B0604020202020204" pitchFamily="34" charset="0"/>
                <a:ea typeface="Aptos" pitchFamily="34" charset="-122"/>
                <a:cs typeface="Arial" panose="020B0604020202020204" pitchFamily="34" charset="0"/>
              </a:rPr>
              <a:t>Validation</a:t>
            </a:r>
            <a:endParaRPr lang="en-US" sz="1350" dirty="0">
              <a:latin typeface="Arial" panose="020B0604020202020204" pitchFamily="34" charset="0"/>
              <a:cs typeface="Arial" panose="020B0604020202020204" pitchFamily="34" charset="0"/>
            </a:endParaRPr>
          </a:p>
        </p:txBody>
      </p:sp>
      <p:sp>
        <p:nvSpPr>
          <p:cNvPr id="21" name="Text 18"/>
          <p:cNvSpPr/>
          <p:nvPr/>
        </p:nvSpPr>
        <p:spPr>
          <a:xfrm>
            <a:off x="2148840" y="4050792"/>
            <a:ext cx="868680" cy="292608"/>
          </a:xfrm>
          <a:prstGeom prst="rect">
            <a:avLst/>
          </a:prstGeom>
          <a:noFill/>
          <a:ln/>
        </p:spPr>
        <p:txBody>
          <a:bodyPr wrap="square" lIns="635" tIns="635" rIns="635" bIns="635" rtlCol="0" anchor="t">
            <a:normAutofit fontScale="70000" lnSpcReduction="20000"/>
          </a:bodyPr>
          <a:lstStyle/>
          <a:p>
            <a:pPr marL="0" indent="0" algn="r">
              <a:buNone/>
            </a:pPr>
            <a:r>
              <a:rPr lang="en-US" sz="2200" b="1" dirty="0">
                <a:solidFill>
                  <a:srgbClr val="102A53"/>
                </a:solidFill>
                <a:latin typeface="Arial" panose="020B0604020202020204" pitchFamily="34" charset="0"/>
                <a:ea typeface="Aptos" pitchFamily="34" charset="-122"/>
                <a:cs typeface="Arial" panose="020B0604020202020204" pitchFamily="34" charset="0"/>
              </a:rPr>
              <a:t>5-fold CV</a:t>
            </a:r>
            <a:endParaRPr lang="en-US" sz="2200" dirty="0">
              <a:latin typeface="Arial" panose="020B0604020202020204" pitchFamily="34" charset="0"/>
              <a:cs typeface="Arial" panose="020B0604020202020204" pitchFamily="34" charset="0"/>
            </a:endParaRPr>
          </a:p>
        </p:txBody>
      </p:sp>
      <p:sp>
        <p:nvSpPr>
          <p:cNvPr id="22" name="Shape 19"/>
          <p:cNvSpPr/>
          <p:nvPr/>
        </p:nvSpPr>
        <p:spPr>
          <a:xfrm>
            <a:off x="868680" y="4471416"/>
            <a:ext cx="2404872" cy="0"/>
          </a:xfrm>
          <a:prstGeom prst="line">
            <a:avLst/>
          </a:prstGeom>
          <a:noFill/>
          <a:ln w="12700">
            <a:solidFill>
              <a:srgbClr val="D9E1DA"/>
            </a:solidFill>
            <a:prstDash val="solid"/>
          </a:ln>
        </p:spPr>
      </p:sp>
      <p:sp>
        <p:nvSpPr>
          <p:cNvPr id="23" name="Shape 20"/>
          <p:cNvSpPr/>
          <p:nvPr/>
        </p:nvSpPr>
        <p:spPr>
          <a:xfrm>
            <a:off x="4023360" y="1234440"/>
            <a:ext cx="3337560" cy="448056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24" name="Shape 21"/>
          <p:cNvSpPr/>
          <p:nvPr/>
        </p:nvSpPr>
        <p:spPr>
          <a:xfrm>
            <a:off x="4023360" y="1234440"/>
            <a:ext cx="3337560" cy="411480"/>
          </a:xfrm>
          <a:prstGeom prst="rect">
            <a:avLst/>
          </a:prstGeom>
          <a:solidFill>
            <a:srgbClr val="102A53"/>
          </a:solidFill>
          <a:ln w="12700">
            <a:solidFill>
              <a:srgbClr val="102A53">
                <a:alpha val="0"/>
              </a:srgbClr>
            </a:solidFill>
            <a:prstDash val="solid"/>
          </a:ln>
        </p:spPr>
      </p:sp>
      <p:sp>
        <p:nvSpPr>
          <p:cNvPr id="25" name="Shape 22"/>
          <p:cNvSpPr/>
          <p:nvPr/>
        </p:nvSpPr>
        <p:spPr>
          <a:xfrm>
            <a:off x="4023360" y="1234440"/>
            <a:ext cx="100584" cy="411480"/>
          </a:xfrm>
          <a:prstGeom prst="rect">
            <a:avLst/>
          </a:prstGeom>
          <a:solidFill>
            <a:srgbClr val="F7911E"/>
          </a:solidFill>
          <a:ln w="12700">
            <a:solidFill>
              <a:srgbClr val="F7911E">
                <a:alpha val="0"/>
              </a:srgbClr>
            </a:solidFill>
            <a:prstDash val="solid"/>
          </a:ln>
        </p:spPr>
      </p:sp>
      <p:sp>
        <p:nvSpPr>
          <p:cNvPr id="26" name="Text 23"/>
          <p:cNvSpPr/>
          <p:nvPr/>
        </p:nvSpPr>
        <p:spPr>
          <a:xfrm>
            <a:off x="4187952" y="1301964"/>
            <a:ext cx="301752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SAMPLE FLOW</a:t>
            </a:r>
            <a:endParaRPr lang="en-US" dirty="0">
              <a:latin typeface="Arial" panose="020B0604020202020204" pitchFamily="34" charset="0"/>
              <a:cs typeface="Arial" panose="020B0604020202020204" pitchFamily="34" charset="0"/>
            </a:endParaRPr>
          </a:p>
        </p:txBody>
      </p:sp>
      <p:sp>
        <p:nvSpPr>
          <p:cNvPr id="27" name="Shape 24"/>
          <p:cNvSpPr/>
          <p:nvPr/>
        </p:nvSpPr>
        <p:spPr>
          <a:xfrm>
            <a:off x="4663440" y="1828800"/>
            <a:ext cx="2011680" cy="384048"/>
          </a:xfrm>
          <a:prstGeom prst="roundRect">
            <a:avLst/>
          </a:prstGeom>
          <a:solidFill>
            <a:srgbClr val="EEF2EE"/>
          </a:solidFill>
          <a:ln w="12700">
            <a:solidFill>
              <a:srgbClr val="6C7A6C"/>
            </a:solidFill>
            <a:prstDash val="solid"/>
          </a:ln>
        </p:spPr>
      </p:sp>
      <p:sp>
        <p:nvSpPr>
          <p:cNvPr id="28" name="Text 25"/>
          <p:cNvSpPr/>
          <p:nvPr/>
        </p:nvSpPr>
        <p:spPr>
          <a:xfrm>
            <a:off x="4828032" y="1947672"/>
            <a:ext cx="1682496" cy="118872"/>
          </a:xfrm>
          <a:prstGeom prst="rect">
            <a:avLst/>
          </a:prstGeom>
          <a:noFill/>
          <a:ln/>
        </p:spPr>
        <p:txBody>
          <a:bodyPr wrap="square" lIns="635" tIns="635" rIns="635" bIns="635" rtlCol="0" anchor="t">
            <a:noAutofit/>
          </a:bodyPr>
          <a:lstStyle/>
          <a:p>
            <a:pPr marL="0" indent="0" algn="ctr">
              <a:buNone/>
            </a:pPr>
            <a:r>
              <a:rPr lang="en-US" sz="1000" b="1" dirty="0">
                <a:solidFill>
                  <a:srgbClr val="102A53"/>
                </a:solidFill>
                <a:latin typeface="Arial" panose="020B0604020202020204" pitchFamily="34" charset="0"/>
                <a:ea typeface="Aptos" pitchFamily="34" charset="-122"/>
                <a:cs typeface="Arial" panose="020B0604020202020204" pitchFamily="34" charset="0"/>
              </a:rPr>
              <a:t>Raw records</a:t>
            </a:r>
            <a:endParaRPr lang="en-US" sz="1000" dirty="0">
              <a:latin typeface="Arial" panose="020B0604020202020204" pitchFamily="34" charset="0"/>
              <a:cs typeface="Arial" panose="020B0604020202020204" pitchFamily="34" charset="0"/>
            </a:endParaRPr>
          </a:p>
        </p:txBody>
      </p:sp>
      <p:sp>
        <p:nvSpPr>
          <p:cNvPr id="29" name="Shape 26"/>
          <p:cNvSpPr/>
          <p:nvPr/>
        </p:nvSpPr>
        <p:spPr>
          <a:xfrm>
            <a:off x="5669280" y="2212848"/>
            <a:ext cx="0" cy="329184"/>
          </a:xfrm>
          <a:prstGeom prst="line">
            <a:avLst/>
          </a:prstGeom>
          <a:noFill/>
          <a:ln w="20320">
            <a:solidFill>
              <a:srgbClr val="F7911E"/>
            </a:solidFill>
            <a:prstDash val="solid"/>
          </a:ln>
        </p:spPr>
      </p:sp>
      <p:sp>
        <p:nvSpPr>
          <p:cNvPr id="30" name="Shape 27"/>
          <p:cNvSpPr/>
          <p:nvPr/>
        </p:nvSpPr>
        <p:spPr>
          <a:xfrm>
            <a:off x="4663440" y="2624328"/>
            <a:ext cx="2011680" cy="384048"/>
          </a:xfrm>
          <a:prstGeom prst="roundRect">
            <a:avLst/>
          </a:prstGeom>
          <a:solidFill>
            <a:srgbClr val="FFF1E5"/>
          </a:solidFill>
          <a:ln w="12700">
            <a:solidFill>
              <a:srgbClr val="F7911E"/>
            </a:solidFill>
            <a:prstDash val="solid"/>
          </a:ln>
        </p:spPr>
      </p:sp>
      <p:sp>
        <p:nvSpPr>
          <p:cNvPr id="31" name="Text 28"/>
          <p:cNvSpPr/>
          <p:nvPr/>
        </p:nvSpPr>
        <p:spPr>
          <a:xfrm>
            <a:off x="4828032" y="2743200"/>
            <a:ext cx="1682496" cy="118872"/>
          </a:xfrm>
          <a:prstGeom prst="rect">
            <a:avLst/>
          </a:prstGeom>
          <a:noFill/>
          <a:ln/>
        </p:spPr>
        <p:txBody>
          <a:bodyPr wrap="square" lIns="635" tIns="635" rIns="635" bIns="635" rtlCol="0" anchor="t">
            <a:noAutofit/>
          </a:bodyPr>
          <a:lstStyle/>
          <a:p>
            <a:pPr marL="0" indent="0" algn="ctr">
              <a:buNone/>
            </a:pPr>
            <a:r>
              <a:rPr lang="en-US" sz="1000" b="1" dirty="0">
                <a:solidFill>
                  <a:srgbClr val="102A53"/>
                </a:solidFill>
                <a:latin typeface="Arial" panose="020B0604020202020204" pitchFamily="34" charset="0"/>
                <a:ea typeface="Aptos" pitchFamily="34" charset="-122"/>
                <a:cs typeface="Arial" panose="020B0604020202020204" pitchFamily="34" charset="0"/>
              </a:rPr>
              <a:t>Filtered</a:t>
            </a:r>
            <a:endParaRPr lang="en-US" sz="1000" dirty="0">
              <a:latin typeface="Arial" panose="020B0604020202020204" pitchFamily="34" charset="0"/>
              <a:cs typeface="Arial" panose="020B0604020202020204" pitchFamily="34" charset="0"/>
            </a:endParaRPr>
          </a:p>
        </p:txBody>
      </p:sp>
      <p:sp>
        <p:nvSpPr>
          <p:cNvPr id="32" name="Shape 29"/>
          <p:cNvSpPr/>
          <p:nvPr/>
        </p:nvSpPr>
        <p:spPr>
          <a:xfrm>
            <a:off x="5669280" y="3008376"/>
            <a:ext cx="0" cy="329184"/>
          </a:xfrm>
          <a:prstGeom prst="line">
            <a:avLst/>
          </a:prstGeom>
          <a:noFill/>
          <a:ln w="20320">
            <a:solidFill>
              <a:srgbClr val="F7911E"/>
            </a:solidFill>
            <a:prstDash val="solid"/>
          </a:ln>
        </p:spPr>
      </p:sp>
      <p:sp>
        <p:nvSpPr>
          <p:cNvPr id="33" name="Shape 30"/>
          <p:cNvSpPr/>
          <p:nvPr/>
        </p:nvSpPr>
        <p:spPr>
          <a:xfrm>
            <a:off x="4663440" y="3419856"/>
            <a:ext cx="2011680" cy="384048"/>
          </a:xfrm>
          <a:prstGeom prst="roundRect">
            <a:avLst/>
          </a:prstGeom>
          <a:solidFill>
            <a:srgbClr val="EEF2EE"/>
          </a:solidFill>
          <a:ln w="12700">
            <a:solidFill>
              <a:srgbClr val="6C7A6C"/>
            </a:solidFill>
            <a:prstDash val="solid"/>
          </a:ln>
        </p:spPr>
      </p:sp>
      <p:sp>
        <p:nvSpPr>
          <p:cNvPr id="34" name="Text 31"/>
          <p:cNvSpPr/>
          <p:nvPr/>
        </p:nvSpPr>
        <p:spPr>
          <a:xfrm>
            <a:off x="4828032" y="3538728"/>
            <a:ext cx="1682496" cy="118872"/>
          </a:xfrm>
          <a:prstGeom prst="rect">
            <a:avLst/>
          </a:prstGeom>
          <a:noFill/>
          <a:ln/>
        </p:spPr>
        <p:txBody>
          <a:bodyPr wrap="square" lIns="635" tIns="635" rIns="635" bIns="635" rtlCol="0" anchor="t">
            <a:noAutofit/>
          </a:bodyPr>
          <a:lstStyle/>
          <a:p>
            <a:pPr marL="0" indent="0" algn="ctr">
              <a:buNone/>
            </a:pPr>
            <a:r>
              <a:rPr lang="en-US" sz="1000" b="1" dirty="0">
                <a:solidFill>
                  <a:srgbClr val="102A53"/>
                </a:solidFill>
                <a:latin typeface="Arial" panose="020B0604020202020204" pitchFamily="34" charset="0"/>
                <a:ea typeface="Aptos" pitchFamily="34" charset="-122"/>
                <a:cs typeface="Arial" panose="020B0604020202020204" pitchFamily="34" charset="0"/>
              </a:rPr>
              <a:t>Analyzed</a:t>
            </a:r>
            <a:endParaRPr lang="en-US" sz="1000" dirty="0">
              <a:latin typeface="Arial" panose="020B0604020202020204" pitchFamily="34" charset="0"/>
              <a:cs typeface="Arial" panose="020B0604020202020204" pitchFamily="34" charset="0"/>
            </a:endParaRPr>
          </a:p>
        </p:txBody>
      </p:sp>
      <p:sp>
        <p:nvSpPr>
          <p:cNvPr id="35" name="Shape 32"/>
          <p:cNvSpPr/>
          <p:nvPr/>
        </p:nvSpPr>
        <p:spPr>
          <a:xfrm>
            <a:off x="5669280" y="3803904"/>
            <a:ext cx="0" cy="329184"/>
          </a:xfrm>
          <a:prstGeom prst="line">
            <a:avLst/>
          </a:prstGeom>
          <a:noFill/>
          <a:ln w="20320">
            <a:solidFill>
              <a:srgbClr val="F7911E"/>
            </a:solidFill>
            <a:prstDash val="solid"/>
          </a:ln>
        </p:spPr>
      </p:sp>
      <p:sp>
        <p:nvSpPr>
          <p:cNvPr id="36" name="Shape 33"/>
          <p:cNvSpPr/>
          <p:nvPr/>
        </p:nvSpPr>
        <p:spPr>
          <a:xfrm>
            <a:off x="4663440" y="4215384"/>
            <a:ext cx="2011680" cy="384048"/>
          </a:xfrm>
          <a:prstGeom prst="roundRect">
            <a:avLst/>
          </a:prstGeom>
          <a:solidFill>
            <a:srgbClr val="FFF1E5"/>
          </a:solidFill>
          <a:ln w="12700">
            <a:solidFill>
              <a:srgbClr val="F7911E"/>
            </a:solidFill>
            <a:prstDash val="solid"/>
          </a:ln>
        </p:spPr>
      </p:sp>
      <p:sp>
        <p:nvSpPr>
          <p:cNvPr id="37" name="Text 34"/>
          <p:cNvSpPr/>
          <p:nvPr/>
        </p:nvSpPr>
        <p:spPr>
          <a:xfrm>
            <a:off x="4828032" y="4334256"/>
            <a:ext cx="1682496" cy="118872"/>
          </a:xfrm>
          <a:prstGeom prst="rect">
            <a:avLst/>
          </a:prstGeom>
          <a:noFill/>
          <a:ln/>
        </p:spPr>
        <p:txBody>
          <a:bodyPr wrap="square" lIns="635" tIns="635" rIns="635" bIns="635" rtlCol="0" anchor="t">
            <a:noAutofit/>
          </a:bodyPr>
          <a:lstStyle/>
          <a:p>
            <a:pPr marL="0" indent="0" algn="ctr">
              <a:buNone/>
            </a:pPr>
            <a:r>
              <a:rPr lang="en-US" sz="1000" b="1" dirty="0">
                <a:solidFill>
                  <a:srgbClr val="102A53"/>
                </a:solidFill>
                <a:latin typeface="Arial" panose="020B0604020202020204" pitchFamily="34" charset="0"/>
                <a:ea typeface="Aptos" pitchFamily="34" charset="-122"/>
                <a:cs typeface="Arial" panose="020B0604020202020204" pitchFamily="34" charset="0"/>
              </a:rPr>
              <a:t>Validated</a:t>
            </a:r>
            <a:endParaRPr lang="en-US" sz="1000" dirty="0">
              <a:latin typeface="Arial" panose="020B0604020202020204" pitchFamily="34" charset="0"/>
              <a:cs typeface="Arial" panose="020B0604020202020204" pitchFamily="34" charset="0"/>
            </a:endParaRPr>
          </a:p>
        </p:txBody>
      </p:sp>
      <p:sp>
        <p:nvSpPr>
          <p:cNvPr id="38" name="Shape 35"/>
          <p:cNvSpPr/>
          <p:nvPr/>
        </p:nvSpPr>
        <p:spPr>
          <a:xfrm>
            <a:off x="7680960" y="1234440"/>
            <a:ext cx="3931920" cy="448056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39" name="Shape 36"/>
          <p:cNvSpPr/>
          <p:nvPr/>
        </p:nvSpPr>
        <p:spPr>
          <a:xfrm>
            <a:off x="7680960" y="1234440"/>
            <a:ext cx="3931920" cy="411480"/>
          </a:xfrm>
          <a:prstGeom prst="rect">
            <a:avLst/>
          </a:prstGeom>
          <a:solidFill>
            <a:srgbClr val="102A53"/>
          </a:solidFill>
          <a:ln w="12700">
            <a:solidFill>
              <a:srgbClr val="102A53">
                <a:alpha val="0"/>
              </a:srgbClr>
            </a:solidFill>
            <a:prstDash val="solid"/>
          </a:ln>
        </p:spPr>
      </p:sp>
      <p:sp>
        <p:nvSpPr>
          <p:cNvPr id="40" name="Shape 37"/>
          <p:cNvSpPr/>
          <p:nvPr/>
        </p:nvSpPr>
        <p:spPr>
          <a:xfrm>
            <a:off x="7680960" y="1234440"/>
            <a:ext cx="100584" cy="411480"/>
          </a:xfrm>
          <a:prstGeom prst="rect">
            <a:avLst/>
          </a:prstGeom>
          <a:solidFill>
            <a:srgbClr val="F7911E"/>
          </a:solidFill>
          <a:ln w="12700">
            <a:solidFill>
              <a:srgbClr val="F7911E">
                <a:alpha val="0"/>
              </a:srgbClr>
            </a:solidFill>
            <a:prstDash val="solid"/>
          </a:ln>
        </p:spPr>
      </p:sp>
      <p:sp>
        <p:nvSpPr>
          <p:cNvPr id="41" name="Text 38"/>
          <p:cNvSpPr/>
          <p:nvPr/>
        </p:nvSpPr>
        <p:spPr>
          <a:xfrm>
            <a:off x="7845552" y="1301964"/>
            <a:ext cx="361188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VARIABLES / FEATURES</a:t>
            </a:r>
            <a:endParaRPr lang="en-US" dirty="0">
              <a:latin typeface="Arial" panose="020B0604020202020204" pitchFamily="34" charset="0"/>
              <a:cs typeface="Arial" panose="020B0604020202020204" pitchFamily="34" charset="0"/>
            </a:endParaRPr>
          </a:p>
        </p:txBody>
      </p:sp>
      <p:sp>
        <p:nvSpPr>
          <p:cNvPr id="42" name="Shape 39"/>
          <p:cNvSpPr/>
          <p:nvPr/>
        </p:nvSpPr>
        <p:spPr>
          <a:xfrm>
            <a:off x="8028432" y="1920240"/>
            <a:ext cx="3200400" cy="2103120"/>
          </a:xfrm>
          <a:prstGeom prst="roundRect">
            <a:avLst>
              <a:gd name="adj" fmla="val 0"/>
            </a:avLst>
          </a:prstGeom>
          <a:solidFill>
            <a:srgbClr val="EEF2EE"/>
          </a:solidFill>
          <a:ln w="11430">
            <a:solidFill>
              <a:srgbClr val="CED7CE"/>
            </a:solidFill>
            <a:prstDash val="solid"/>
          </a:ln>
        </p:spPr>
      </p:sp>
      <p:sp>
        <p:nvSpPr>
          <p:cNvPr id="43" name="Text 40"/>
          <p:cNvSpPr/>
          <p:nvPr/>
        </p:nvSpPr>
        <p:spPr>
          <a:xfrm>
            <a:off x="8165592" y="2880360"/>
            <a:ext cx="2926080" cy="182880"/>
          </a:xfrm>
          <a:prstGeom prst="rect">
            <a:avLst/>
          </a:prstGeom>
          <a:noFill/>
          <a:ln/>
        </p:spPr>
        <p:txBody>
          <a:bodyPr wrap="square" lIns="635" tIns="635" rIns="635" bIns="635" rtlCol="0" anchor="ctr">
            <a:normAutofit lnSpcReduction="10000"/>
          </a:bodyPr>
          <a:lstStyle/>
          <a:p>
            <a:pPr marL="0" indent="0" algn="ctr">
              <a:buNone/>
            </a:pPr>
            <a:r>
              <a:rPr lang="en-US" sz="1200" b="1" dirty="0">
                <a:solidFill>
                  <a:srgbClr val="6C7A6C"/>
                </a:solidFill>
                <a:latin typeface="Arial" panose="020B0604020202020204" pitchFamily="34" charset="0"/>
                <a:ea typeface="Aptos" pitchFamily="34" charset="-122"/>
                <a:cs typeface="Arial" panose="020B0604020202020204" pitchFamily="34" charset="0"/>
              </a:rPr>
              <a:t>INSERT</a:t>
            </a:r>
            <a:r>
              <a:rPr lang="en-US" sz="1200" b="1" dirty="0">
                <a:solidFill>
                  <a:srgbClr val="6C7A6C"/>
                </a:solidFill>
                <a:latin typeface="Aptos" pitchFamily="34" charset="0"/>
                <a:ea typeface="Aptos" pitchFamily="34" charset="-122"/>
                <a:cs typeface="Aptos" pitchFamily="34" charset="-120"/>
              </a:rPr>
              <a:t> DATA TABLE</a:t>
            </a:r>
            <a:endParaRPr lang="en-US" sz="1200" dirty="0"/>
          </a:p>
        </p:txBody>
      </p:sp>
      <p:sp>
        <p:nvSpPr>
          <p:cNvPr id="44" name="Text 41"/>
          <p:cNvSpPr/>
          <p:nvPr/>
        </p:nvSpPr>
        <p:spPr>
          <a:xfrm>
            <a:off x="8119872" y="1993392"/>
            <a:ext cx="3017520" cy="164592"/>
          </a:xfrm>
          <a:prstGeom prst="rect">
            <a:avLst/>
          </a:prstGeom>
          <a:noFill/>
          <a:ln/>
        </p:spPr>
        <p:txBody>
          <a:bodyPr wrap="square" lIns="635" tIns="635" rIns="635" bIns="635" rtlCol="0" anchor="t">
            <a:noAutofit/>
          </a:bodyPr>
          <a:lstStyle/>
          <a:p>
            <a:pPr marL="0" indent="0" algn="l">
              <a:buNone/>
            </a:pPr>
            <a:r>
              <a:rPr lang="en-US" sz="1200" b="1" dirty="0">
                <a:solidFill>
                  <a:srgbClr val="5F6B66"/>
                </a:solidFill>
                <a:latin typeface="Arial" panose="020B0604020202020204" pitchFamily="34" charset="0"/>
                <a:ea typeface="Aptos" pitchFamily="34" charset="-122"/>
                <a:cs typeface="Arial" panose="020B0604020202020204" pitchFamily="34" charset="0"/>
              </a:rPr>
              <a:t>Table: metadata, groups, covariates</a:t>
            </a:r>
            <a:endParaRPr lang="en-US" sz="1200" dirty="0">
              <a:latin typeface="Arial" panose="020B0604020202020204" pitchFamily="34" charset="0"/>
              <a:cs typeface="Arial" panose="020B0604020202020204" pitchFamily="34" charset="0"/>
            </a:endParaRPr>
          </a:p>
        </p:txBody>
      </p:sp>
      <p:sp>
        <p:nvSpPr>
          <p:cNvPr id="45" name="Text 42"/>
          <p:cNvSpPr/>
          <p:nvPr/>
        </p:nvSpPr>
        <p:spPr>
          <a:xfrm>
            <a:off x="8080014" y="4343400"/>
            <a:ext cx="3200400" cy="411480"/>
          </a:xfrm>
          <a:prstGeom prst="rect">
            <a:avLst/>
          </a:prstGeom>
          <a:noFill/>
          <a:ln/>
        </p:spPr>
        <p:txBody>
          <a:bodyPr wrap="square" lIns="635" tIns="635" rIns="635" bIns="635" rtlCol="0" anchor="t">
            <a:noAutofit/>
          </a:bodyPr>
          <a:lstStyle/>
          <a:p>
            <a:pPr marL="0" indent="0" algn="ctr">
              <a:buNone/>
            </a:pPr>
            <a:r>
              <a:rPr lang="en-US" sz="1400" dirty="0">
                <a:solidFill>
                  <a:srgbClr val="28323A"/>
                </a:solidFill>
                <a:latin typeface="Arial" panose="020B0604020202020204" pitchFamily="34" charset="0"/>
                <a:ea typeface="Aptos" pitchFamily="34" charset="-122"/>
                <a:cs typeface="Arial" panose="020B0604020202020204" pitchFamily="34" charset="0"/>
              </a:rPr>
              <a:t>Use this slide for cohort description, input data and preprocessing decisions.</a:t>
            </a:r>
            <a:endParaRPr lang="en-US" sz="1400" dirty="0">
              <a:latin typeface="Arial" panose="020B0604020202020204" pitchFamily="34" charset="0"/>
              <a:cs typeface="Arial" panose="020B0604020202020204" pitchFamily="34" charset="0"/>
            </a:endParaRPr>
          </a:p>
        </p:txBody>
      </p:sp>
      <p:sp>
        <p:nvSpPr>
          <p:cNvPr id="46" name="Shape 43"/>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47" name="Shape 44"/>
          <p:cNvSpPr/>
          <p:nvPr/>
        </p:nvSpPr>
        <p:spPr>
          <a:xfrm>
            <a:off x="0" y="6419088"/>
            <a:ext cx="12191695" cy="0"/>
          </a:xfrm>
          <a:prstGeom prst="line">
            <a:avLst/>
          </a:prstGeom>
          <a:noFill/>
          <a:ln w="29210">
            <a:solidFill>
              <a:srgbClr val="F7911E"/>
            </a:solidFill>
            <a:prstDash val="solid"/>
          </a:ln>
        </p:spPr>
      </p:sp>
      <p:sp>
        <p:nvSpPr>
          <p:cNvPr id="52" name="Text 29">
            <a:extLst>
              <a:ext uri="{FF2B5EF4-FFF2-40B4-BE49-F238E27FC236}">
                <a16:creationId xmlns:a16="http://schemas.microsoft.com/office/drawing/2014/main" id="{2A6B8084-9D3B-483C-B736-E91A53DBE372}"/>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54" name="Text 31">
            <a:extLst>
              <a:ext uri="{FF2B5EF4-FFF2-40B4-BE49-F238E27FC236}">
                <a16:creationId xmlns:a16="http://schemas.microsoft.com/office/drawing/2014/main" id="{A28EBEF8-7BB1-4872-9C31-611BC39ED4FD}"/>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06 / 13</a:t>
            </a:r>
            <a:endParaRPr lang="en-US" sz="1000" dirty="0"/>
          </a:p>
        </p:txBody>
      </p:sp>
      <p:pic>
        <p:nvPicPr>
          <p:cNvPr id="55" name="Image 1" descr="/mnt/data/logo_bsb2026_clean.png">
            <a:extLst>
              <a:ext uri="{FF2B5EF4-FFF2-40B4-BE49-F238E27FC236}">
                <a16:creationId xmlns:a16="http://schemas.microsoft.com/office/drawing/2014/main" id="{F44A0AAF-7956-42D4-8BF5-41FFE23EFFAF}"/>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50" name="Text 30">
            <a:extLst>
              <a:ext uri="{FF2B5EF4-FFF2-40B4-BE49-F238E27FC236}">
                <a16:creationId xmlns:a16="http://schemas.microsoft.com/office/drawing/2014/main" id="{2F645D88-82E2-41AD-AEAB-5A5B22FE2CE7}"/>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chemeClr val="bg1">
            <a:lumMod val="95000"/>
          </a:schemeClr>
        </a:solidFill>
        <a:effectLst/>
      </p:bgPr>
    </p:bg>
    <p:spTree>
      <p:nvGrpSpPr>
        <p:cNvPr id="1" name=""/>
        <p:cNvGrpSpPr/>
        <p:nvPr/>
      </p:nvGrpSpPr>
      <p:grpSpPr>
        <a:xfrm>
          <a:off x="0" y="0"/>
          <a:ext cx="0" cy="0"/>
          <a:chOff x="0" y="0"/>
          <a:chExt cx="0" cy="0"/>
        </a:xfrm>
      </p:grpSpPr>
      <p:sp>
        <p:nvSpPr>
          <p:cNvPr id="2"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600" b="1" dirty="0">
                <a:solidFill>
                  <a:srgbClr val="102A53"/>
                </a:solidFill>
                <a:latin typeface="Arial" panose="020B0604020202020204" pitchFamily="34" charset="0"/>
                <a:ea typeface="Aptos Display" pitchFamily="34" charset="-122"/>
                <a:cs typeface="Arial" panose="020B0604020202020204" pitchFamily="34" charset="0"/>
              </a:rPr>
              <a:t>Results I: main quantitative finding</a:t>
            </a:r>
            <a:endParaRPr lang="en-US" sz="2600" dirty="0">
              <a:latin typeface="Arial" panose="020B0604020202020204" pitchFamily="34" charset="0"/>
              <a:cs typeface="Arial" panose="020B0604020202020204" pitchFamily="34" charset="0"/>
            </a:endParaRPr>
          </a:p>
        </p:txBody>
      </p:sp>
      <p:sp>
        <p:nvSpPr>
          <p:cNvPr id="3"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rial" panose="020B0604020202020204" pitchFamily="34" charset="0"/>
                <a:ea typeface="Aptos" pitchFamily="34" charset="-122"/>
                <a:cs typeface="Arial" panose="020B0604020202020204" pitchFamily="34" charset="0"/>
              </a:rPr>
              <a:t>Place the most important graph first and explain it in one sentence</a:t>
            </a:r>
            <a:endParaRPr lang="en-US" sz="1200" dirty="0">
              <a:latin typeface="Arial" panose="020B0604020202020204" pitchFamily="34" charset="0"/>
              <a:cs typeface="Arial" panose="020B0604020202020204" pitchFamily="34" charset="0"/>
            </a:endParaRPr>
          </a:p>
        </p:txBody>
      </p:sp>
      <p:sp>
        <p:nvSpPr>
          <p:cNvPr id="4" name="Shape 2"/>
          <p:cNvSpPr/>
          <p:nvPr/>
        </p:nvSpPr>
        <p:spPr>
          <a:xfrm>
            <a:off x="512064" y="960120"/>
            <a:ext cx="8083296" cy="0"/>
          </a:xfrm>
          <a:prstGeom prst="line">
            <a:avLst/>
          </a:prstGeom>
          <a:noFill/>
          <a:ln w="29210">
            <a:solidFill>
              <a:srgbClr val="F7911E"/>
            </a:solidFill>
            <a:prstDash val="solid"/>
          </a:ln>
        </p:spPr>
      </p:sp>
      <p:sp>
        <p:nvSpPr>
          <p:cNvPr id="7" name="Shape 4"/>
          <p:cNvSpPr/>
          <p:nvPr/>
        </p:nvSpPr>
        <p:spPr>
          <a:xfrm>
            <a:off x="594360" y="1234440"/>
            <a:ext cx="6492240" cy="452628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8" name="Shape 5"/>
          <p:cNvSpPr/>
          <p:nvPr/>
        </p:nvSpPr>
        <p:spPr>
          <a:xfrm>
            <a:off x="594360" y="1234440"/>
            <a:ext cx="6492240" cy="411480"/>
          </a:xfrm>
          <a:prstGeom prst="rect">
            <a:avLst/>
          </a:prstGeom>
          <a:solidFill>
            <a:srgbClr val="102A53"/>
          </a:solidFill>
          <a:ln w="12700">
            <a:solidFill>
              <a:srgbClr val="102A53">
                <a:alpha val="0"/>
              </a:srgbClr>
            </a:solidFill>
            <a:prstDash val="solid"/>
          </a:ln>
        </p:spPr>
      </p:sp>
      <p:sp>
        <p:nvSpPr>
          <p:cNvPr id="9" name="Shape 6"/>
          <p:cNvSpPr/>
          <p:nvPr/>
        </p:nvSpPr>
        <p:spPr>
          <a:xfrm>
            <a:off x="594360" y="1234440"/>
            <a:ext cx="100584" cy="411480"/>
          </a:xfrm>
          <a:prstGeom prst="rect">
            <a:avLst/>
          </a:prstGeom>
          <a:solidFill>
            <a:srgbClr val="F7911E"/>
          </a:solidFill>
          <a:ln w="12700">
            <a:solidFill>
              <a:srgbClr val="F7911E">
                <a:alpha val="0"/>
              </a:srgbClr>
            </a:solidFill>
            <a:prstDash val="solid"/>
          </a:ln>
        </p:spPr>
      </p:sp>
      <p:sp>
        <p:nvSpPr>
          <p:cNvPr id="10" name="Text 7"/>
          <p:cNvSpPr/>
          <p:nvPr/>
        </p:nvSpPr>
        <p:spPr>
          <a:xfrm>
            <a:off x="758952" y="1301964"/>
            <a:ext cx="617220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PRIMARY RESULT</a:t>
            </a:r>
            <a:endParaRPr lang="en-US" dirty="0">
              <a:latin typeface="Arial" panose="020B0604020202020204" pitchFamily="34" charset="0"/>
              <a:cs typeface="Arial" panose="020B0604020202020204" pitchFamily="34" charset="0"/>
            </a:endParaRPr>
          </a:p>
        </p:txBody>
      </p:sp>
      <p:graphicFrame>
        <p:nvGraphicFramePr>
          <p:cNvPr id="11" name="Chart 0"/>
          <p:cNvGraphicFramePr/>
          <p:nvPr/>
        </p:nvGraphicFramePr>
        <p:xfrm>
          <a:off x="914400" y="1874520"/>
          <a:ext cx="5806440" cy="310896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8"/>
          <p:cNvSpPr/>
          <p:nvPr/>
        </p:nvSpPr>
        <p:spPr>
          <a:xfrm>
            <a:off x="987552" y="5184648"/>
            <a:ext cx="5806440" cy="201168"/>
          </a:xfrm>
          <a:prstGeom prst="rect">
            <a:avLst/>
          </a:prstGeom>
          <a:noFill/>
          <a:ln/>
        </p:spPr>
        <p:txBody>
          <a:bodyPr wrap="square" lIns="635" tIns="635" rIns="635" bIns="635" rtlCol="0" anchor="t">
            <a:noAutofit/>
          </a:bodyPr>
          <a:lstStyle/>
          <a:p>
            <a:pPr marL="0" indent="0" algn="l">
              <a:buNone/>
            </a:pPr>
            <a:r>
              <a:rPr lang="en-US" sz="1200" i="1" dirty="0">
                <a:solidFill>
                  <a:srgbClr val="5F6B66"/>
                </a:solidFill>
                <a:latin typeface="Arial" panose="020B0604020202020204" pitchFamily="34" charset="0"/>
                <a:ea typeface="Aptos" pitchFamily="34" charset="-122"/>
                <a:cs typeface="Arial" panose="020B0604020202020204" pitchFamily="34" charset="0"/>
              </a:rPr>
              <a:t>Figure 1. Example line chart showing a larger change in Group A relative to Group B.</a:t>
            </a:r>
            <a:endParaRPr lang="en-US" sz="1200" dirty="0">
              <a:latin typeface="Arial" panose="020B0604020202020204" pitchFamily="34" charset="0"/>
              <a:cs typeface="Arial" panose="020B0604020202020204" pitchFamily="34" charset="0"/>
            </a:endParaRPr>
          </a:p>
        </p:txBody>
      </p:sp>
      <p:sp>
        <p:nvSpPr>
          <p:cNvPr id="13" name="Shape 9"/>
          <p:cNvSpPr/>
          <p:nvPr/>
        </p:nvSpPr>
        <p:spPr>
          <a:xfrm>
            <a:off x="7406640" y="1223893"/>
            <a:ext cx="4206240" cy="452628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14" name="Shape 10"/>
          <p:cNvSpPr/>
          <p:nvPr/>
        </p:nvSpPr>
        <p:spPr>
          <a:xfrm>
            <a:off x="7406640" y="1234440"/>
            <a:ext cx="4206240" cy="411480"/>
          </a:xfrm>
          <a:prstGeom prst="rect">
            <a:avLst/>
          </a:prstGeom>
          <a:solidFill>
            <a:srgbClr val="6C7A6C"/>
          </a:solidFill>
          <a:ln w="12700">
            <a:solidFill>
              <a:srgbClr val="6C7A6C">
                <a:alpha val="0"/>
              </a:srgbClr>
            </a:solidFill>
            <a:prstDash val="solid"/>
          </a:ln>
        </p:spPr>
      </p:sp>
      <p:sp>
        <p:nvSpPr>
          <p:cNvPr id="15" name="Shape 11"/>
          <p:cNvSpPr/>
          <p:nvPr/>
        </p:nvSpPr>
        <p:spPr>
          <a:xfrm>
            <a:off x="7406640" y="1234440"/>
            <a:ext cx="100584" cy="411480"/>
          </a:xfrm>
          <a:prstGeom prst="rect">
            <a:avLst/>
          </a:prstGeom>
          <a:solidFill>
            <a:srgbClr val="F7911E"/>
          </a:solidFill>
          <a:ln w="12700">
            <a:solidFill>
              <a:srgbClr val="F7911E">
                <a:alpha val="0"/>
              </a:srgbClr>
            </a:solidFill>
            <a:prstDash val="solid"/>
          </a:ln>
        </p:spPr>
      </p:sp>
      <p:sp>
        <p:nvSpPr>
          <p:cNvPr id="16" name="Text 12"/>
          <p:cNvSpPr/>
          <p:nvPr/>
        </p:nvSpPr>
        <p:spPr>
          <a:xfrm>
            <a:off x="7571232" y="1301964"/>
            <a:ext cx="388620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WHAT THIS MEANS</a:t>
            </a:r>
            <a:endParaRPr lang="en-US" dirty="0">
              <a:latin typeface="Arial" panose="020B0604020202020204" pitchFamily="34" charset="0"/>
              <a:cs typeface="Arial" panose="020B0604020202020204" pitchFamily="34" charset="0"/>
            </a:endParaRPr>
          </a:p>
        </p:txBody>
      </p:sp>
      <p:sp>
        <p:nvSpPr>
          <p:cNvPr id="17" name="Text 13"/>
          <p:cNvSpPr/>
          <p:nvPr/>
        </p:nvSpPr>
        <p:spPr>
          <a:xfrm>
            <a:off x="7790688" y="1874520"/>
            <a:ext cx="1325880" cy="228600"/>
          </a:xfrm>
          <a:prstGeom prst="rect">
            <a:avLst/>
          </a:prstGeom>
          <a:noFill/>
          <a:ln/>
        </p:spPr>
        <p:txBody>
          <a:bodyPr wrap="square" lIns="635" tIns="635" rIns="635" bIns="635" rtlCol="0" anchor="t">
            <a:normAutofit lnSpcReduction="10000"/>
          </a:bodyPr>
          <a:lstStyle/>
          <a:p>
            <a:pPr marL="0" indent="0" algn="l">
              <a:buNone/>
            </a:pPr>
            <a:r>
              <a:rPr lang="en-US" sz="1520" b="1" dirty="0">
                <a:solidFill>
                  <a:srgbClr val="102A53"/>
                </a:solidFill>
                <a:latin typeface="Arial" panose="020B0604020202020204" pitchFamily="34" charset="0"/>
                <a:ea typeface="Aptos" pitchFamily="34" charset="-122"/>
                <a:cs typeface="Arial" panose="020B0604020202020204" pitchFamily="34" charset="0"/>
              </a:rPr>
              <a:t>Key result</a:t>
            </a:r>
            <a:endParaRPr lang="en-US" sz="1520" dirty="0">
              <a:latin typeface="Arial" panose="020B0604020202020204" pitchFamily="34" charset="0"/>
              <a:cs typeface="Arial" panose="020B0604020202020204" pitchFamily="34" charset="0"/>
            </a:endParaRPr>
          </a:p>
        </p:txBody>
      </p:sp>
      <p:sp>
        <p:nvSpPr>
          <p:cNvPr id="18" name="Text 14"/>
          <p:cNvSpPr/>
          <p:nvPr/>
        </p:nvSpPr>
        <p:spPr>
          <a:xfrm>
            <a:off x="7790688" y="2194560"/>
            <a:ext cx="3337560" cy="502920"/>
          </a:xfrm>
          <a:prstGeom prst="rect">
            <a:avLst/>
          </a:prstGeom>
          <a:noFill/>
          <a:ln/>
        </p:spPr>
        <p:txBody>
          <a:bodyPr wrap="square" lIns="635" tIns="635" rIns="635" bIns="635" rtlCol="0" anchor="t">
            <a:noAutofit/>
          </a:bodyPr>
          <a:lstStyle/>
          <a:p>
            <a:pPr marL="0" indent="0" algn="l">
              <a:buNone/>
            </a:pPr>
            <a:r>
              <a:rPr lang="en-US" b="1" dirty="0">
                <a:solidFill>
                  <a:srgbClr val="28323A"/>
                </a:solidFill>
                <a:latin typeface="Arial" panose="020B0604020202020204" pitchFamily="34" charset="0"/>
                <a:ea typeface="Aptos" pitchFamily="34" charset="-122"/>
                <a:cs typeface="Arial" panose="020B0604020202020204" pitchFamily="34" charset="0"/>
              </a:rPr>
              <a:t>Group A showed a stronger and more consistent signal across conditions.</a:t>
            </a:r>
            <a:endParaRPr lang="en-US" dirty="0">
              <a:latin typeface="Arial" panose="020B0604020202020204" pitchFamily="34" charset="0"/>
              <a:cs typeface="Arial" panose="020B0604020202020204" pitchFamily="34" charset="0"/>
            </a:endParaRPr>
          </a:p>
        </p:txBody>
      </p:sp>
      <p:sp>
        <p:nvSpPr>
          <p:cNvPr id="19" name="Shape 15"/>
          <p:cNvSpPr/>
          <p:nvPr/>
        </p:nvSpPr>
        <p:spPr>
          <a:xfrm>
            <a:off x="7808976" y="3217284"/>
            <a:ext cx="960120" cy="274320"/>
          </a:xfrm>
          <a:prstGeom prst="roundRect">
            <a:avLst/>
          </a:prstGeom>
          <a:solidFill>
            <a:srgbClr val="F7911E"/>
          </a:solidFill>
          <a:ln w="12700">
            <a:solidFill>
              <a:srgbClr val="F7911E">
                <a:alpha val="0"/>
              </a:srgbClr>
            </a:solidFill>
            <a:prstDash val="solid"/>
          </a:ln>
        </p:spPr>
      </p:sp>
      <p:sp>
        <p:nvSpPr>
          <p:cNvPr id="20" name="Text 16"/>
          <p:cNvSpPr/>
          <p:nvPr/>
        </p:nvSpPr>
        <p:spPr>
          <a:xfrm>
            <a:off x="7863840" y="3281292"/>
            <a:ext cx="850392" cy="109728"/>
          </a:xfrm>
          <a:prstGeom prst="rect">
            <a:avLst/>
          </a:prstGeom>
          <a:noFill/>
          <a:ln/>
        </p:spPr>
        <p:txBody>
          <a:bodyPr wrap="square" lIns="635" tIns="635" rIns="635" bIns="635" rtlCol="0" anchor="t">
            <a:noAutofit/>
          </a:bodyPr>
          <a:lstStyle/>
          <a:p>
            <a:pPr marL="0" indent="0" algn="ctr">
              <a:buNone/>
            </a:pPr>
            <a:r>
              <a:rPr lang="en-US" sz="1000" b="1" dirty="0">
                <a:solidFill>
                  <a:srgbClr val="FFFFFF"/>
                </a:solidFill>
                <a:latin typeface="Arial" panose="020B0604020202020204" pitchFamily="34" charset="0"/>
                <a:ea typeface="Aptos" pitchFamily="34" charset="-122"/>
                <a:cs typeface="Arial" panose="020B0604020202020204" pitchFamily="34" charset="0"/>
              </a:rPr>
              <a:t>Result</a:t>
            </a:r>
            <a:endParaRPr lang="en-US" sz="1000" dirty="0">
              <a:latin typeface="Arial" panose="020B0604020202020204" pitchFamily="34" charset="0"/>
              <a:cs typeface="Arial" panose="020B0604020202020204" pitchFamily="34" charset="0"/>
            </a:endParaRPr>
          </a:p>
        </p:txBody>
      </p:sp>
      <p:sp>
        <p:nvSpPr>
          <p:cNvPr id="21" name="Text 17"/>
          <p:cNvSpPr/>
          <p:nvPr/>
        </p:nvSpPr>
        <p:spPr>
          <a:xfrm>
            <a:off x="8887968" y="3246120"/>
            <a:ext cx="2615768" cy="172332"/>
          </a:xfrm>
          <a:prstGeom prst="rect">
            <a:avLst/>
          </a:prstGeom>
          <a:noFill/>
          <a:ln/>
        </p:spPr>
        <p:txBody>
          <a:bodyPr wrap="square" lIns="635" tIns="635" rIns="635" bIns="635" rtlCol="0" anchor="t">
            <a:noAutofit/>
          </a:bodyPr>
          <a:lstStyle/>
          <a:p>
            <a:pPr marL="0" indent="0" algn="l">
              <a:buNone/>
            </a:pPr>
            <a:r>
              <a:rPr lang="en-US" sz="1200" dirty="0">
                <a:solidFill>
                  <a:srgbClr val="28323A"/>
                </a:solidFill>
                <a:latin typeface="Arial" panose="020B0604020202020204" pitchFamily="34" charset="0"/>
                <a:ea typeface="Aptos" pitchFamily="34" charset="-122"/>
                <a:cs typeface="Arial" panose="020B0604020202020204" pitchFamily="34" charset="0"/>
              </a:rPr>
              <a:t>Describe the observed pattern.</a:t>
            </a:r>
            <a:endParaRPr lang="en-US" sz="1200" dirty="0">
              <a:latin typeface="Arial" panose="020B0604020202020204" pitchFamily="34" charset="0"/>
              <a:cs typeface="Arial" panose="020B0604020202020204" pitchFamily="34" charset="0"/>
            </a:endParaRPr>
          </a:p>
        </p:txBody>
      </p:sp>
      <p:sp>
        <p:nvSpPr>
          <p:cNvPr id="22" name="Shape 18"/>
          <p:cNvSpPr/>
          <p:nvPr/>
        </p:nvSpPr>
        <p:spPr>
          <a:xfrm>
            <a:off x="7808976" y="3674484"/>
            <a:ext cx="960120" cy="274320"/>
          </a:xfrm>
          <a:prstGeom prst="roundRect">
            <a:avLst/>
          </a:prstGeom>
          <a:solidFill>
            <a:srgbClr val="102A53"/>
          </a:solidFill>
          <a:ln w="12700">
            <a:solidFill>
              <a:srgbClr val="102A53">
                <a:alpha val="0"/>
              </a:srgbClr>
            </a:solidFill>
            <a:prstDash val="solid"/>
          </a:ln>
        </p:spPr>
      </p:sp>
      <p:sp>
        <p:nvSpPr>
          <p:cNvPr id="23" name="Text 19"/>
          <p:cNvSpPr/>
          <p:nvPr/>
        </p:nvSpPr>
        <p:spPr>
          <a:xfrm>
            <a:off x="7863840" y="3738492"/>
            <a:ext cx="850392" cy="109728"/>
          </a:xfrm>
          <a:prstGeom prst="rect">
            <a:avLst/>
          </a:prstGeom>
          <a:noFill/>
          <a:ln/>
        </p:spPr>
        <p:txBody>
          <a:bodyPr wrap="square" lIns="635" tIns="635" rIns="635" bIns="635" rtlCol="0" anchor="t">
            <a:noAutofit/>
          </a:bodyPr>
          <a:lstStyle/>
          <a:p>
            <a:pPr marL="0" indent="0" algn="ctr">
              <a:buNone/>
            </a:pPr>
            <a:r>
              <a:rPr lang="en-US" sz="1000" b="1" dirty="0">
                <a:solidFill>
                  <a:srgbClr val="FFFFFF"/>
                </a:solidFill>
                <a:latin typeface="Arial" panose="020B0604020202020204" pitchFamily="34" charset="0"/>
                <a:ea typeface="Aptos" pitchFamily="34" charset="-122"/>
                <a:cs typeface="Arial" panose="020B0604020202020204" pitchFamily="34" charset="0"/>
              </a:rPr>
              <a:t>Evidence</a:t>
            </a:r>
            <a:endParaRPr lang="en-US" sz="1000" dirty="0">
              <a:latin typeface="Arial" panose="020B0604020202020204" pitchFamily="34" charset="0"/>
              <a:cs typeface="Arial" panose="020B0604020202020204" pitchFamily="34" charset="0"/>
            </a:endParaRPr>
          </a:p>
        </p:txBody>
      </p:sp>
      <p:sp>
        <p:nvSpPr>
          <p:cNvPr id="24" name="Text 20"/>
          <p:cNvSpPr/>
          <p:nvPr/>
        </p:nvSpPr>
        <p:spPr>
          <a:xfrm>
            <a:off x="8887968" y="3615048"/>
            <a:ext cx="2615768" cy="246888"/>
          </a:xfrm>
          <a:prstGeom prst="rect">
            <a:avLst/>
          </a:prstGeom>
          <a:noFill/>
          <a:ln/>
        </p:spPr>
        <p:txBody>
          <a:bodyPr wrap="square" lIns="635" tIns="635" rIns="635" bIns="635" rtlCol="0" anchor="t">
            <a:noAutofit/>
          </a:bodyPr>
          <a:lstStyle/>
          <a:p>
            <a:pPr marL="0" indent="0" algn="l">
              <a:buNone/>
            </a:pPr>
            <a:r>
              <a:rPr lang="en-US" sz="1200" dirty="0">
                <a:solidFill>
                  <a:srgbClr val="28323A"/>
                </a:solidFill>
                <a:latin typeface="Arial" panose="020B0604020202020204" pitchFamily="34" charset="0"/>
                <a:ea typeface="Aptos" pitchFamily="34" charset="-122"/>
                <a:cs typeface="Arial" panose="020B0604020202020204" pitchFamily="34" charset="0"/>
              </a:rPr>
              <a:t>Mention test, metric or confidence interval.</a:t>
            </a:r>
            <a:endParaRPr lang="en-US" sz="1200" dirty="0">
              <a:latin typeface="Arial" panose="020B0604020202020204" pitchFamily="34" charset="0"/>
              <a:cs typeface="Arial" panose="020B0604020202020204" pitchFamily="34" charset="0"/>
            </a:endParaRPr>
          </a:p>
        </p:txBody>
      </p:sp>
      <p:sp>
        <p:nvSpPr>
          <p:cNvPr id="25" name="Shape 21"/>
          <p:cNvSpPr/>
          <p:nvPr/>
        </p:nvSpPr>
        <p:spPr>
          <a:xfrm>
            <a:off x="7808976" y="4131684"/>
            <a:ext cx="960120" cy="274320"/>
          </a:xfrm>
          <a:prstGeom prst="roundRect">
            <a:avLst/>
          </a:prstGeom>
          <a:solidFill>
            <a:srgbClr val="6C7A6C"/>
          </a:solidFill>
          <a:ln w="12700">
            <a:solidFill>
              <a:srgbClr val="6C7A6C">
                <a:alpha val="0"/>
              </a:srgbClr>
            </a:solidFill>
            <a:prstDash val="solid"/>
          </a:ln>
        </p:spPr>
      </p:sp>
      <p:sp>
        <p:nvSpPr>
          <p:cNvPr id="26" name="Text 22"/>
          <p:cNvSpPr/>
          <p:nvPr/>
        </p:nvSpPr>
        <p:spPr>
          <a:xfrm>
            <a:off x="7863840" y="4195692"/>
            <a:ext cx="850392" cy="109728"/>
          </a:xfrm>
          <a:prstGeom prst="rect">
            <a:avLst/>
          </a:prstGeom>
          <a:noFill/>
          <a:ln/>
        </p:spPr>
        <p:txBody>
          <a:bodyPr wrap="square" lIns="635" tIns="635" rIns="635" bIns="635" rtlCol="0" anchor="t">
            <a:noAutofit/>
          </a:bodyPr>
          <a:lstStyle/>
          <a:p>
            <a:pPr marL="0" indent="0" algn="ctr">
              <a:buNone/>
            </a:pPr>
            <a:r>
              <a:rPr lang="en-US" sz="1000" b="1" dirty="0">
                <a:solidFill>
                  <a:srgbClr val="FFFFFF"/>
                </a:solidFill>
                <a:latin typeface="Arial" panose="020B0604020202020204" pitchFamily="34" charset="0"/>
                <a:ea typeface="Aptos" pitchFamily="34" charset="-122"/>
                <a:cs typeface="Arial" panose="020B0604020202020204" pitchFamily="34" charset="0"/>
              </a:rPr>
              <a:t>Meaning</a:t>
            </a:r>
            <a:endParaRPr lang="en-US" sz="1000" dirty="0">
              <a:latin typeface="Arial" panose="020B0604020202020204" pitchFamily="34" charset="0"/>
              <a:cs typeface="Arial" panose="020B0604020202020204" pitchFamily="34" charset="0"/>
            </a:endParaRPr>
          </a:p>
        </p:txBody>
      </p:sp>
      <p:sp>
        <p:nvSpPr>
          <p:cNvPr id="27" name="Text 23"/>
          <p:cNvSpPr/>
          <p:nvPr/>
        </p:nvSpPr>
        <p:spPr>
          <a:xfrm>
            <a:off x="8887968" y="4186548"/>
            <a:ext cx="2011680" cy="146304"/>
          </a:xfrm>
          <a:prstGeom prst="rect">
            <a:avLst/>
          </a:prstGeom>
          <a:noFill/>
          <a:ln/>
        </p:spPr>
        <p:txBody>
          <a:bodyPr wrap="square" lIns="635" tIns="635" rIns="635" bIns="635" rtlCol="0" anchor="t">
            <a:noAutofit/>
          </a:bodyPr>
          <a:lstStyle/>
          <a:p>
            <a:pPr marL="0" indent="0" algn="l">
              <a:buNone/>
            </a:pPr>
            <a:r>
              <a:rPr lang="en-US" sz="1200" dirty="0">
                <a:solidFill>
                  <a:srgbClr val="28323A"/>
                </a:solidFill>
                <a:latin typeface="Arial" panose="020B0604020202020204" pitchFamily="34" charset="0"/>
                <a:ea typeface="Aptos" pitchFamily="34" charset="-122"/>
                <a:cs typeface="Arial" panose="020B0604020202020204" pitchFamily="34" charset="0"/>
              </a:rPr>
              <a:t>Connect the result to biology.</a:t>
            </a:r>
            <a:endParaRPr lang="en-US" sz="1200" dirty="0">
              <a:latin typeface="Arial" panose="020B0604020202020204" pitchFamily="34" charset="0"/>
              <a:cs typeface="Arial" panose="020B0604020202020204" pitchFamily="34" charset="0"/>
            </a:endParaRPr>
          </a:p>
        </p:txBody>
      </p:sp>
      <p:sp>
        <p:nvSpPr>
          <p:cNvPr id="28" name="Shape 24"/>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29" name="Shape 25"/>
          <p:cNvSpPr/>
          <p:nvPr/>
        </p:nvSpPr>
        <p:spPr>
          <a:xfrm>
            <a:off x="0" y="6419088"/>
            <a:ext cx="12191695" cy="0"/>
          </a:xfrm>
          <a:prstGeom prst="line">
            <a:avLst/>
          </a:prstGeom>
          <a:noFill/>
          <a:ln w="29210">
            <a:solidFill>
              <a:srgbClr val="F7911E"/>
            </a:solidFill>
            <a:prstDash val="solid"/>
          </a:ln>
        </p:spPr>
      </p:sp>
      <p:pic>
        <p:nvPicPr>
          <p:cNvPr id="34" name="Image 1" descr="/mnt/data/logo_bsb2026_clean.png">
            <a:extLst>
              <a:ext uri="{FF2B5EF4-FFF2-40B4-BE49-F238E27FC236}">
                <a16:creationId xmlns:a16="http://schemas.microsoft.com/office/drawing/2014/main" id="{BF483625-E80F-4867-810A-63335307373C}"/>
              </a:ext>
            </a:extLst>
          </p:cNvPr>
          <p:cNvPicPr>
            <a:picLocks noChangeAspect="1"/>
          </p:cNvPicPr>
          <p:nvPr/>
        </p:nvPicPr>
        <p:blipFill>
          <a:blip r:embed="rId4"/>
          <a:stretch>
            <a:fillRect/>
          </a:stretch>
        </p:blipFill>
        <p:spPr>
          <a:xfrm>
            <a:off x="10728064" y="134578"/>
            <a:ext cx="1248426" cy="898694"/>
          </a:xfrm>
          <a:prstGeom prst="rect">
            <a:avLst/>
          </a:prstGeom>
        </p:spPr>
      </p:pic>
      <p:sp>
        <p:nvSpPr>
          <p:cNvPr id="35" name="Text 29">
            <a:extLst>
              <a:ext uri="{FF2B5EF4-FFF2-40B4-BE49-F238E27FC236}">
                <a16:creationId xmlns:a16="http://schemas.microsoft.com/office/drawing/2014/main" id="{8A2BAFFF-2E9F-4AD2-9540-D387C69E7515}"/>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37" name="Text 31">
            <a:extLst>
              <a:ext uri="{FF2B5EF4-FFF2-40B4-BE49-F238E27FC236}">
                <a16:creationId xmlns:a16="http://schemas.microsoft.com/office/drawing/2014/main" id="{44A50E95-F5B4-4733-AA39-24DAB6E040C9}"/>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07 / 13</a:t>
            </a:r>
            <a:endParaRPr lang="en-US" sz="1000" dirty="0"/>
          </a:p>
        </p:txBody>
      </p:sp>
      <p:sp>
        <p:nvSpPr>
          <p:cNvPr id="32" name="Text 30">
            <a:extLst>
              <a:ext uri="{FF2B5EF4-FFF2-40B4-BE49-F238E27FC236}">
                <a16:creationId xmlns:a16="http://schemas.microsoft.com/office/drawing/2014/main" id="{46A87320-6132-4190-9FFF-E36650E4B57A}"/>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chemeClr val="bg1">
            <a:lumMod val="95000"/>
          </a:schemeClr>
        </a:solidFill>
        <a:effectLst/>
      </p:bgPr>
    </p:bg>
    <p:spTree>
      <p:nvGrpSpPr>
        <p:cNvPr id="1" name=""/>
        <p:cNvGrpSpPr/>
        <p:nvPr/>
      </p:nvGrpSpPr>
      <p:grpSpPr>
        <a:xfrm>
          <a:off x="0" y="0"/>
          <a:ext cx="0" cy="0"/>
          <a:chOff x="0" y="0"/>
          <a:chExt cx="0" cy="0"/>
        </a:xfrm>
      </p:grpSpPr>
      <p:sp>
        <p:nvSpPr>
          <p:cNvPr id="2"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600" b="1" dirty="0">
                <a:solidFill>
                  <a:srgbClr val="102A53"/>
                </a:solidFill>
                <a:latin typeface="Arial" panose="020B0604020202020204" pitchFamily="34" charset="0"/>
                <a:ea typeface="Aptos Display" pitchFamily="34" charset="-122"/>
                <a:cs typeface="Arial" panose="020B0604020202020204" pitchFamily="34" charset="0"/>
              </a:rPr>
              <a:t>Results II: multi-panel evidence</a:t>
            </a:r>
            <a:endParaRPr lang="en-US" sz="2600" dirty="0">
              <a:latin typeface="Arial" panose="020B0604020202020204" pitchFamily="34" charset="0"/>
              <a:cs typeface="Arial" panose="020B0604020202020204" pitchFamily="34" charset="0"/>
            </a:endParaRPr>
          </a:p>
        </p:txBody>
      </p:sp>
      <p:sp>
        <p:nvSpPr>
          <p:cNvPr id="3"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rial" panose="020B0604020202020204" pitchFamily="34" charset="0"/>
                <a:ea typeface="Aptos" pitchFamily="34" charset="-122"/>
                <a:cs typeface="Arial" panose="020B0604020202020204" pitchFamily="34" charset="0"/>
              </a:rPr>
              <a:t>Use this structure when you need to combine figures, tables and interpretation</a:t>
            </a:r>
            <a:endParaRPr lang="en-US" sz="1200" dirty="0">
              <a:latin typeface="Arial" panose="020B0604020202020204" pitchFamily="34" charset="0"/>
              <a:cs typeface="Arial" panose="020B0604020202020204" pitchFamily="34" charset="0"/>
            </a:endParaRPr>
          </a:p>
        </p:txBody>
      </p:sp>
      <p:sp>
        <p:nvSpPr>
          <p:cNvPr id="4" name="Shape 2"/>
          <p:cNvSpPr/>
          <p:nvPr/>
        </p:nvSpPr>
        <p:spPr>
          <a:xfrm>
            <a:off x="512064" y="960120"/>
            <a:ext cx="8083296" cy="0"/>
          </a:xfrm>
          <a:prstGeom prst="line">
            <a:avLst/>
          </a:prstGeom>
          <a:noFill/>
          <a:ln w="29210">
            <a:solidFill>
              <a:srgbClr val="F7911E"/>
            </a:solidFill>
            <a:prstDash val="solid"/>
          </a:ln>
        </p:spPr>
      </p:sp>
      <p:sp>
        <p:nvSpPr>
          <p:cNvPr id="7" name="Shape 4"/>
          <p:cNvSpPr/>
          <p:nvPr/>
        </p:nvSpPr>
        <p:spPr>
          <a:xfrm>
            <a:off x="594360" y="1234440"/>
            <a:ext cx="11018520" cy="452628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8" name="Shape 5"/>
          <p:cNvSpPr/>
          <p:nvPr/>
        </p:nvSpPr>
        <p:spPr>
          <a:xfrm>
            <a:off x="594360" y="1234440"/>
            <a:ext cx="11018520" cy="411480"/>
          </a:xfrm>
          <a:prstGeom prst="rect">
            <a:avLst/>
          </a:prstGeom>
          <a:solidFill>
            <a:srgbClr val="102A53"/>
          </a:solidFill>
          <a:ln w="12700">
            <a:solidFill>
              <a:srgbClr val="102A53">
                <a:alpha val="0"/>
              </a:srgbClr>
            </a:solidFill>
            <a:prstDash val="solid"/>
          </a:ln>
        </p:spPr>
      </p:sp>
      <p:sp>
        <p:nvSpPr>
          <p:cNvPr id="9" name="Shape 6"/>
          <p:cNvSpPr/>
          <p:nvPr/>
        </p:nvSpPr>
        <p:spPr>
          <a:xfrm>
            <a:off x="594360" y="1234440"/>
            <a:ext cx="100584" cy="411480"/>
          </a:xfrm>
          <a:prstGeom prst="rect">
            <a:avLst/>
          </a:prstGeom>
          <a:solidFill>
            <a:srgbClr val="F7911E"/>
          </a:solidFill>
          <a:ln w="12700">
            <a:solidFill>
              <a:srgbClr val="F7911E">
                <a:alpha val="0"/>
              </a:srgbClr>
            </a:solidFill>
            <a:prstDash val="solid"/>
          </a:ln>
        </p:spPr>
      </p:sp>
      <p:sp>
        <p:nvSpPr>
          <p:cNvPr id="10" name="Text 7"/>
          <p:cNvSpPr/>
          <p:nvPr/>
        </p:nvSpPr>
        <p:spPr>
          <a:xfrm>
            <a:off x="758952" y="1301262"/>
            <a:ext cx="1069848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FIGURE-DRIVEN RESULTS</a:t>
            </a:r>
            <a:endParaRPr lang="en-US" dirty="0">
              <a:latin typeface="Arial" panose="020B0604020202020204" pitchFamily="34" charset="0"/>
              <a:cs typeface="Arial" panose="020B0604020202020204" pitchFamily="34" charset="0"/>
            </a:endParaRPr>
          </a:p>
        </p:txBody>
      </p:sp>
      <p:sp>
        <p:nvSpPr>
          <p:cNvPr id="11" name="Shape 8"/>
          <p:cNvSpPr/>
          <p:nvPr/>
        </p:nvSpPr>
        <p:spPr>
          <a:xfrm>
            <a:off x="914400" y="1847088"/>
            <a:ext cx="3246120" cy="1828800"/>
          </a:xfrm>
          <a:prstGeom prst="roundRect">
            <a:avLst>
              <a:gd name="adj" fmla="val 0"/>
            </a:avLst>
          </a:prstGeom>
          <a:solidFill>
            <a:srgbClr val="EEF2EE"/>
          </a:solidFill>
          <a:ln w="11430">
            <a:solidFill>
              <a:srgbClr val="CED7CE"/>
            </a:solidFill>
            <a:prstDash val="solid"/>
          </a:ln>
        </p:spPr>
      </p:sp>
      <p:sp>
        <p:nvSpPr>
          <p:cNvPr id="12" name="Text 9"/>
          <p:cNvSpPr/>
          <p:nvPr/>
        </p:nvSpPr>
        <p:spPr>
          <a:xfrm>
            <a:off x="1051560" y="2670048"/>
            <a:ext cx="2971800" cy="182880"/>
          </a:xfrm>
          <a:prstGeom prst="rect">
            <a:avLst/>
          </a:prstGeom>
          <a:noFill/>
          <a:ln/>
        </p:spPr>
        <p:txBody>
          <a:bodyPr wrap="square" lIns="635" tIns="635" rIns="635" bIns="635" rtlCol="0" anchor="ctr">
            <a:normAutofit lnSpcReduction="10000"/>
          </a:bodyPr>
          <a:lstStyle/>
          <a:p>
            <a:pPr marL="0" indent="0" algn="ctr">
              <a:buNone/>
            </a:pPr>
            <a:r>
              <a:rPr lang="en-US" sz="1200" b="1" dirty="0">
                <a:solidFill>
                  <a:srgbClr val="6C7A6C"/>
                </a:solidFill>
                <a:latin typeface="Aptos" pitchFamily="34" charset="0"/>
                <a:ea typeface="Aptos" pitchFamily="34" charset="-122"/>
                <a:cs typeface="Aptos" pitchFamily="34" charset="-120"/>
              </a:rPr>
              <a:t>FIGURE A</a:t>
            </a:r>
            <a:endParaRPr lang="en-US" sz="1200" dirty="0"/>
          </a:p>
        </p:txBody>
      </p:sp>
      <p:sp>
        <p:nvSpPr>
          <p:cNvPr id="13" name="Text 10"/>
          <p:cNvSpPr/>
          <p:nvPr/>
        </p:nvSpPr>
        <p:spPr>
          <a:xfrm>
            <a:off x="1005840" y="1920240"/>
            <a:ext cx="3063240" cy="164592"/>
          </a:xfrm>
          <a:prstGeom prst="rect">
            <a:avLst/>
          </a:prstGeom>
          <a:noFill/>
          <a:ln/>
        </p:spPr>
        <p:txBody>
          <a:bodyPr wrap="square" lIns="635" tIns="635" rIns="635" bIns="635" rtlCol="0" anchor="t">
            <a:noAutofit/>
          </a:bodyPr>
          <a:lstStyle/>
          <a:p>
            <a:pPr marL="0" indent="0" algn="l">
              <a:buNone/>
            </a:pPr>
            <a:r>
              <a:rPr lang="en-US" sz="1200" b="1" dirty="0">
                <a:solidFill>
                  <a:srgbClr val="5F6B66"/>
                </a:solidFill>
                <a:latin typeface="Arial" panose="020B0604020202020204" pitchFamily="34" charset="0"/>
                <a:ea typeface="Aptos" pitchFamily="34" charset="-122"/>
                <a:cs typeface="Arial" panose="020B0604020202020204" pitchFamily="34" charset="0"/>
              </a:rPr>
              <a:t>A. Molecular structure / network / PCA</a:t>
            </a:r>
            <a:endParaRPr lang="en-US" sz="1200" dirty="0">
              <a:latin typeface="Arial" panose="020B0604020202020204" pitchFamily="34" charset="0"/>
              <a:cs typeface="Arial" panose="020B0604020202020204" pitchFamily="34" charset="0"/>
            </a:endParaRPr>
          </a:p>
        </p:txBody>
      </p:sp>
      <p:sp>
        <p:nvSpPr>
          <p:cNvPr id="14" name="Shape 11"/>
          <p:cNvSpPr/>
          <p:nvPr/>
        </p:nvSpPr>
        <p:spPr>
          <a:xfrm>
            <a:off x="4434840" y="1847088"/>
            <a:ext cx="3246120" cy="1828800"/>
          </a:xfrm>
          <a:prstGeom prst="roundRect">
            <a:avLst>
              <a:gd name="adj" fmla="val 0"/>
            </a:avLst>
          </a:prstGeom>
          <a:solidFill>
            <a:srgbClr val="EEF2EE"/>
          </a:solidFill>
          <a:ln w="11430">
            <a:solidFill>
              <a:srgbClr val="CED7CE"/>
            </a:solidFill>
            <a:prstDash val="solid"/>
          </a:ln>
        </p:spPr>
      </p:sp>
      <p:sp>
        <p:nvSpPr>
          <p:cNvPr id="15" name="Text 12"/>
          <p:cNvSpPr/>
          <p:nvPr/>
        </p:nvSpPr>
        <p:spPr>
          <a:xfrm>
            <a:off x="4572000" y="2670048"/>
            <a:ext cx="2971800" cy="182880"/>
          </a:xfrm>
          <a:prstGeom prst="rect">
            <a:avLst/>
          </a:prstGeom>
          <a:noFill/>
          <a:ln/>
        </p:spPr>
        <p:txBody>
          <a:bodyPr wrap="square" lIns="635" tIns="635" rIns="635" bIns="635" rtlCol="0" anchor="ctr">
            <a:normAutofit lnSpcReduction="10000"/>
          </a:bodyPr>
          <a:lstStyle/>
          <a:p>
            <a:pPr marL="0" indent="0" algn="ctr">
              <a:buNone/>
            </a:pPr>
            <a:r>
              <a:rPr lang="en-US" sz="1200" b="1" dirty="0">
                <a:solidFill>
                  <a:srgbClr val="6C7A6C"/>
                </a:solidFill>
                <a:latin typeface="Aptos" pitchFamily="34" charset="0"/>
                <a:ea typeface="Aptos" pitchFamily="34" charset="-122"/>
                <a:cs typeface="Aptos" pitchFamily="34" charset="-120"/>
              </a:rPr>
              <a:t>FIGURE B</a:t>
            </a:r>
            <a:endParaRPr lang="en-US" sz="1200" dirty="0"/>
          </a:p>
        </p:txBody>
      </p:sp>
      <p:sp>
        <p:nvSpPr>
          <p:cNvPr id="16" name="Text 13"/>
          <p:cNvSpPr/>
          <p:nvPr/>
        </p:nvSpPr>
        <p:spPr>
          <a:xfrm>
            <a:off x="4526280" y="1920240"/>
            <a:ext cx="3063240" cy="164592"/>
          </a:xfrm>
          <a:prstGeom prst="rect">
            <a:avLst/>
          </a:prstGeom>
          <a:noFill/>
          <a:ln/>
        </p:spPr>
        <p:txBody>
          <a:bodyPr wrap="square" lIns="635" tIns="635" rIns="635" bIns="635" rtlCol="0" anchor="t">
            <a:noAutofit/>
          </a:bodyPr>
          <a:lstStyle/>
          <a:p>
            <a:pPr marL="0" indent="0" algn="l">
              <a:buNone/>
            </a:pPr>
            <a:r>
              <a:rPr lang="en-US" sz="1200" b="1" dirty="0">
                <a:solidFill>
                  <a:srgbClr val="5F6B66"/>
                </a:solidFill>
                <a:latin typeface="Arial" panose="020B0604020202020204" pitchFamily="34" charset="0"/>
                <a:ea typeface="Aptos" pitchFamily="34" charset="-122"/>
                <a:cs typeface="Arial" panose="020B0604020202020204" pitchFamily="34" charset="0"/>
              </a:rPr>
              <a:t>B. Heatmap / alignment / feature map</a:t>
            </a:r>
            <a:endParaRPr lang="en-US" sz="1200" dirty="0">
              <a:latin typeface="Arial" panose="020B0604020202020204" pitchFamily="34" charset="0"/>
              <a:cs typeface="Arial" panose="020B0604020202020204" pitchFamily="34" charset="0"/>
            </a:endParaRPr>
          </a:p>
        </p:txBody>
      </p:sp>
      <p:sp>
        <p:nvSpPr>
          <p:cNvPr id="17" name="Shape 14"/>
          <p:cNvSpPr/>
          <p:nvPr/>
        </p:nvSpPr>
        <p:spPr>
          <a:xfrm>
            <a:off x="7955280" y="1847088"/>
            <a:ext cx="3246120" cy="1828800"/>
          </a:xfrm>
          <a:prstGeom prst="roundRect">
            <a:avLst>
              <a:gd name="adj" fmla="val 0"/>
            </a:avLst>
          </a:prstGeom>
          <a:solidFill>
            <a:srgbClr val="EEF2EE"/>
          </a:solidFill>
          <a:ln w="11430">
            <a:solidFill>
              <a:srgbClr val="CED7CE"/>
            </a:solidFill>
            <a:prstDash val="solid"/>
          </a:ln>
        </p:spPr>
      </p:sp>
      <p:sp>
        <p:nvSpPr>
          <p:cNvPr id="18" name="Text 15"/>
          <p:cNvSpPr/>
          <p:nvPr/>
        </p:nvSpPr>
        <p:spPr>
          <a:xfrm>
            <a:off x="8092440" y="2670048"/>
            <a:ext cx="2971800" cy="182880"/>
          </a:xfrm>
          <a:prstGeom prst="rect">
            <a:avLst/>
          </a:prstGeom>
          <a:noFill/>
          <a:ln/>
        </p:spPr>
        <p:txBody>
          <a:bodyPr wrap="square" lIns="635" tIns="635" rIns="635" bIns="635" rtlCol="0" anchor="ctr">
            <a:normAutofit lnSpcReduction="10000"/>
          </a:bodyPr>
          <a:lstStyle/>
          <a:p>
            <a:pPr marL="0" indent="0" algn="ctr">
              <a:buNone/>
            </a:pPr>
            <a:r>
              <a:rPr lang="en-US" sz="1200" b="1" dirty="0">
                <a:solidFill>
                  <a:srgbClr val="6C7A6C"/>
                </a:solidFill>
                <a:latin typeface="Aptos" pitchFamily="34" charset="0"/>
                <a:ea typeface="Aptos" pitchFamily="34" charset="-122"/>
                <a:cs typeface="Aptos" pitchFamily="34" charset="-120"/>
              </a:rPr>
              <a:t>FIGURE C</a:t>
            </a:r>
            <a:endParaRPr lang="en-US" sz="1200" dirty="0"/>
          </a:p>
        </p:txBody>
      </p:sp>
      <p:sp>
        <p:nvSpPr>
          <p:cNvPr id="19" name="Text 16"/>
          <p:cNvSpPr/>
          <p:nvPr/>
        </p:nvSpPr>
        <p:spPr>
          <a:xfrm>
            <a:off x="8046720" y="1920240"/>
            <a:ext cx="3063240" cy="164592"/>
          </a:xfrm>
          <a:prstGeom prst="rect">
            <a:avLst/>
          </a:prstGeom>
          <a:noFill/>
          <a:ln/>
        </p:spPr>
        <p:txBody>
          <a:bodyPr wrap="square" lIns="635" tIns="635" rIns="635" bIns="635" rtlCol="0" anchor="t">
            <a:noAutofit/>
          </a:bodyPr>
          <a:lstStyle/>
          <a:p>
            <a:pPr marL="0" indent="0" algn="l">
              <a:buNone/>
            </a:pPr>
            <a:r>
              <a:rPr lang="en-US" sz="1200" b="1" dirty="0">
                <a:solidFill>
                  <a:srgbClr val="5F6B66"/>
                </a:solidFill>
                <a:latin typeface="Arial" panose="020B0604020202020204" pitchFamily="34" charset="0"/>
                <a:ea typeface="Aptos" pitchFamily="34" charset="-122"/>
                <a:cs typeface="Arial" panose="020B0604020202020204" pitchFamily="34" charset="0"/>
              </a:rPr>
              <a:t>C. Model performance / validation</a:t>
            </a:r>
            <a:endParaRPr lang="en-US" sz="1200" dirty="0">
              <a:latin typeface="Arial" panose="020B0604020202020204" pitchFamily="34" charset="0"/>
              <a:cs typeface="Arial" panose="020B0604020202020204" pitchFamily="34" charset="0"/>
            </a:endParaRPr>
          </a:p>
        </p:txBody>
      </p:sp>
      <p:sp>
        <p:nvSpPr>
          <p:cNvPr id="20" name="Text 17"/>
          <p:cNvSpPr/>
          <p:nvPr/>
        </p:nvSpPr>
        <p:spPr>
          <a:xfrm>
            <a:off x="932688" y="4069080"/>
            <a:ext cx="1756724" cy="237744"/>
          </a:xfrm>
          <a:prstGeom prst="rect">
            <a:avLst/>
          </a:prstGeom>
          <a:noFill/>
          <a:ln/>
        </p:spPr>
        <p:txBody>
          <a:bodyPr wrap="square" lIns="635" tIns="635" rIns="635" bIns="635" rtlCol="0" anchor="t">
            <a:noAutofit/>
          </a:bodyPr>
          <a:lstStyle/>
          <a:p>
            <a:pPr marL="0" indent="0" algn="l">
              <a:buNone/>
            </a:pPr>
            <a:r>
              <a:rPr lang="en-US" b="1" dirty="0">
                <a:solidFill>
                  <a:srgbClr val="102A53"/>
                </a:solidFill>
                <a:latin typeface="Arial" panose="020B0604020202020204" pitchFamily="34" charset="0"/>
                <a:ea typeface="Aptos" pitchFamily="34" charset="-122"/>
                <a:cs typeface="Arial" panose="020B0604020202020204" pitchFamily="34" charset="0"/>
              </a:rPr>
              <a:t>Interpretation</a:t>
            </a:r>
            <a:endParaRPr lang="en-US" dirty="0">
              <a:latin typeface="Arial" panose="020B0604020202020204" pitchFamily="34" charset="0"/>
              <a:cs typeface="Arial" panose="020B0604020202020204" pitchFamily="34" charset="0"/>
            </a:endParaRPr>
          </a:p>
        </p:txBody>
      </p:sp>
      <p:sp>
        <p:nvSpPr>
          <p:cNvPr id="21" name="Text 18"/>
          <p:cNvSpPr/>
          <p:nvPr/>
        </p:nvSpPr>
        <p:spPr>
          <a:xfrm>
            <a:off x="932688" y="4425696"/>
            <a:ext cx="9692640" cy="502920"/>
          </a:xfrm>
          <a:prstGeom prst="rect">
            <a:avLst/>
          </a:prstGeom>
          <a:noFill/>
          <a:ln/>
        </p:spPr>
        <p:txBody>
          <a:bodyPr wrap="square" lIns="635" tIns="635" rIns="635" bIns="635" rtlCol="0" anchor="t">
            <a:noAutofit/>
          </a:bodyPr>
          <a:lstStyle/>
          <a:p>
            <a:pPr marL="0" indent="0" algn="l">
              <a:buNone/>
            </a:pPr>
            <a:r>
              <a:rPr lang="en-US" dirty="0">
                <a:solidFill>
                  <a:srgbClr val="28323A"/>
                </a:solidFill>
                <a:latin typeface="Arial" panose="020B0604020202020204" pitchFamily="34" charset="0"/>
                <a:ea typeface="Aptos" pitchFamily="34" charset="-122"/>
                <a:cs typeface="Arial" panose="020B0604020202020204" pitchFamily="34" charset="0"/>
              </a:rPr>
              <a:t>Panel A identifies candidate patterns; Panel B shows that the pattern is consistent across samples; Panel C supports predictive or biological relevance.</a:t>
            </a:r>
            <a:endParaRPr lang="en-US" dirty="0">
              <a:latin typeface="Arial" panose="020B0604020202020204" pitchFamily="34" charset="0"/>
              <a:cs typeface="Arial" panose="020B0604020202020204" pitchFamily="34" charset="0"/>
            </a:endParaRPr>
          </a:p>
        </p:txBody>
      </p:sp>
      <p:sp>
        <p:nvSpPr>
          <p:cNvPr id="22" name="Shape 19"/>
          <p:cNvSpPr/>
          <p:nvPr/>
        </p:nvSpPr>
        <p:spPr>
          <a:xfrm>
            <a:off x="932688" y="5175504"/>
            <a:ext cx="10012680" cy="310896"/>
          </a:xfrm>
          <a:prstGeom prst="roundRect">
            <a:avLst/>
          </a:prstGeom>
          <a:solidFill>
            <a:srgbClr val="FFF1E5"/>
          </a:solidFill>
          <a:ln w="12700">
            <a:solidFill>
              <a:srgbClr val="F7911E"/>
            </a:solidFill>
            <a:prstDash val="solid"/>
          </a:ln>
        </p:spPr>
      </p:sp>
      <p:sp>
        <p:nvSpPr>
          <p:cNvPr id="23" name="Text 20"/>
          <p:cNvSpPr/>
          <p:nvPr/>
        </p:nvSpPr>
        <p:spPr>
          <a:xfrm>
            <a:off x="1115568" y="5230368"/>
            <a:ext cx="9646920" cy="91440"/>
          </a:xfrm>
          <a:prstGeom prst="rect">
            <a:avLst/>
          </a:prstGeom>
          <a:noFill/>
          <a:ln/>
        </p:spPr>
        <p:txBody>
          <a:bodyPr wrap="square" lIns="635" tIns="635" rIns="635" bIns="635" rtlCol="0" anchor="t">
            <a:noAutofit/>
          </a:bodyPr>
          <a:lstStyle/>
          <a:p>
            <a:pPr marL="0" indent="0" algn="ctr">
              <a:buNone/>
            </a:pPr>
            <a:r>
              <a:rPr lang="en-US" sz="1400" b="1" dirty="0">
                <a:solidFill>
                  <a:srgbClr val="A65F17"/>
                </a:solidFill>
                <a:latin typeface="Arial" panose="020B0604020202020204" pitchFamily="34" charset="0"/>
                <a:ea typeface="Aptos" pitchFamily="34" charset="-122"/>
                <a:cs typeface="Arial" panose="020B0604020202020204" pitchFamily="34" charset="0"/>
              </a:rPr>
              <a:t>Avoid showing panels without explaining why each one matters.</a:t>
            </a:r>
            <a:endParaRPr lang="en-US" sz="1400" dirty="0">
              <a:latin typeface="Arial" panose="020B0604020202020204" pitchFamily="34" charset="0"/>
              <a:cs typeface="Arial" panose="020B0604020202020204" pitchFamily="34" charset="0"/>
            </a:endParaRPr>
          </a:p>
        </p:txBody>
      </p:sp>
      <p:sp>
        <p:nvSpPr>
          <p:cNvPr id="24" name="Shape 21"/>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25" name="Shape 22"/>
          <p:cNvSpPr/>
          <p:nvPr/>
        </p:nvSpPr>
        <p:spPr>
          <a:xfrm>
            <a:off x="0" y="6419088"/>
            <a:ext cx="12191695" cy="0"/>
          </a:xfrm>
          <a:prstGeom prst="line">
            <a:avLst/>
          </a:prstGeom>
          <a:noFill/>
          <a:ln w="29210">
            <a:solidFill>
              <a:srgbClr val="F7911E"/>
            </a:solidFill>
            <a:prstDash val="solid"/>
          </a:ln>
        </p:spPr>
      </p:sp>
      <p:pic>
        <p:nvPicPr>
          <p:cNvPr id="30" name="Image 1" descr="/mnt/data/logo_bsb2026_clean.png">
            <a:extLst>
              <a:ext uri="{FF2B5EF4-FFF2-40B4-BE49-F238E27FC236}">
                <a16:creationId xmlns:a16="http://schemas.microsoft.com/office/drawing/2014/main" id="{A00AE51D-84D3-4D11-91D3-7C096088E140}"/>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31" name="Text 29">
            <a:extLst>
              <a:ext uri="{FF2B5EF4-FFF2-40B4-BE49-F238E27FC236}">
                <a16:creationId xmlns:a16="http://schemas.microsoft.com/office/drawing/2014/main" id="{A34B5E31-71B0-4FBF-A4D3-4FACD9FC126E}"/>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33" name="Text 31">
            <a:extLst>
              <a:ext uri="{FF2B5EF4-FFF2-40B4-BE49-F238E27FC236}">
                <a16:creationId xmlns:a16="http://schemas.microsoft.com/office/drawing/2014/main" id="{2EAAFF6A-E46B-4C0E-9356-C80B702A0857}"/>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08 / 13</a:t>
            </a:r>
            <a:endParaRPr lang="en-US" sz="1000" dirty="0"/>
          </a:p>
        </p:txBody>
      </p:sp>
      <p:sp>
        <p:nvSpPr>
          <p:cNvPr id="28" name="Text 30">
            <a:extLst>
              <a:ext uri="{FF2B5EF4-FFF2-40B4-BE49-F238E27FC236}">
                <a16:creationId xmlns:a16="http://schemas.microsoft.com/office/drawing/2014/main" id="{70D78B69-DAC9-4CC8-B0B0-028C736CF2EE}"/>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chemeClr val="bg1">
            <a:lumMod val="95000"/>
          </a:schemeClr>
        </a:solidFill>
        <a:effectLst/>
      </p:bgPr>
    </p:bg>
    <p:spTree>
      <p:nvGrpSpPr>
        <p:cNvPr id="1" name=""/>
        <p:cNvGrpSpPr/>
        <p:nvPr/>
      </p:nvGrpSpPr>
      <p:grpSpPr>
        <a:xfrm>
          <a:off x="0" y="0"/>
          <a:ext cx="0" cy="0"/>
          <a:chOff x="0" y="0"/>
          <a:chExt cx="0" cy="0"/>
        </a:xfrm>
      </p:grpSpPr>
      <p:sp>
        <p:nvSpPr>
          <p:cNvPr id="2"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600" b="1" dirty="0">
                <a:solidFill>
                  <a:srgbClr val="102A53"/>
                </a:solidFill>
                <a:latin typeface="Arial" panose="020B0604020202020204" pitchFamily="34" charset="0"/>
                <a:ea typeface="Aptos Display" pitchFamily="34" charset="-122"/>
                <a:cs typeface="Arial" panose="020B0604020202020204" pitchFamily="34" charset="0"/>
              </a:rPr>
              <a:t>Discussion</a:t>
            </a:r>
            <a:endParaRPr lang="en-US" sz="2600" dirty="0">
              <a:latin typeface="Arial" panose="020B0604020202020204" pitchFamily="34" charset="0"/>
              <a:cs typeface="Arial" panose="020B0604020202020204" pitchFamily="34" charset="0"/>
            </a:endParaRPr>
          </a:p>
        </p:txBody>
      </p:sp>
      <p:sp>
        <p:nvSpPr>
          <p:cNvPr id="3"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rial" panose="020B0604020202020204" pitchFamily="34" charset="0"/>
                <a:ea typeface="Aptos" pitchFamily="34" charset="-122"/>
                <a:cs typeface="Arial" panose="020B0604020202020204" pitchFamily="34" charset="0"/>
              </a:rPr>
              <a:t>Translate results into scientific interpretation</a:t>
            </a:r>
            <a:endParaRPr lang="en-US" sz="1200" dirty="0">
              <a:latin typeface="Arial" panose="020B0604020202020204" pitchFamily="34" charset="0"/>
              <a:cs typeface="Arial" panose="020B0604020202020204" pitchFamily="34" charset="0"/>
            </a:endParaRPr>
          </a:p>
        </p:txBody>
      </p:sp>
      <p:sp>
        <p:nvSpPr>
          <p:cNvPr id="4" name="Shape 2"/>
          <p:cNvSpPr/>
          <p:nvPr/>
        </p:nvSpPr>
        <p:spPr>
          <a:xfrm>
            <a:off x="512064" y="960120"/>
            <a:ext cx="8083296" cy="0"/>
          </a:xfrm>
          <a:prstGeom prst="line">
            <a:avLst/>
          </a:prstGeom>
          <a:noFill/>
          <a:ln w="29210">
            <a:solidFill>
              <a:srgbClr val="F7911E"/>
            </a:solidFill>
            <a:prstDash val="solid"/>
          </a:ln>
        </p:spPr>
      </p:sp>
      <p:sp>
        <p:nvSpPr>
          <p:cNvPr id="7" name="Shape 4"/>
          <p:cNvSpPr/>
          <p:nvPr/>
        </p:nvSpPr>
        <p:spPr>
          <a:xfrm>
            <a:off x="594360" y="1234440"/>
            <a:ext cx="3429000" cy="397764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8" name="Shape 5"/>
          <p:cNvSpPr/>
          <p:nvPr/>
        </p:nvSpPr>
        <p:spPr>
          <a:xfrm>
            <a:off x="594360" y="1234440"/>
            <a:ext cx="3429000" cy="411480"/>
          </a:xfrm>
          <a:prstGeom prst="rect">
            <a:avLst/>
          </a:prstGeom>
          <a:solidFill>
            <a:srgbClr val="102A53"/>
          </a:solidFill>
          <a:ln w="12700">
            <a:solidFill>
              <a:srgbClr val="102A53">
                <a:alpha val="0"/>
              </a:srgbClr>
            </a:solidFill>
            <a:prstDash val="solid"/>
          </a:ln>
        </p:spPr>
      </p:sp>
      <p:sp>
        <p:nvSpPr>
          <p:cNvPr id="9" name="Shape 6"/>
          <p:cNvSpPr/>
          <p:nvPr/>
        </p:nvSpPr>
        <p:spPr>
          <a:xfrm>
            <a:off x="594360" y="1234440"/>
            <a:ext cx="100584" cy="411480"/>
          </a:xfrm>
          <a:prstGeom prst="rect">
            <a:avLst/>
          </a:prstGeom>
          <a:solidFill>
            <a:srgbClr val="F7911E"/>
          </a:solidFill>
          <a:ln w="12700">
            <a:solidFill>
              <a:srgbClr val="F7911E">
                <a:alpha val="0"/>
              </a:srgbClr>
            </a:solidFill>
            <a:prstDash val="solid"/>
          </a:ln>
        </p:spPr>
      </p:sp>
      <p:sp>
        <p:nvSpPr>
          <p:cNvPr id="10" name="Text 7"/>
          <p:cNvSpPr/>
          <p:nvPr/>
        </p:nvSpPr>
        <p:spPr>
          <a:xfrm>
            <a:off x="758952" y="1316032"/>
            <a:ext cx="3108960" cy="403040"/>
          </a:xfrm>
          <a:prstGeom prst="rect">
            <a:avLst/>
          </a:prstGeom>
          <a:noFill/>
          <a:ln/>
        </p:spPr>
        <p:txBody>
          <a:bodyPr wrap="square" lIns="635" tIns="635" rIns="635" bIns="635" rtlCol="0" anchor="t">
            <a:noAutofit/>
          </a:bodyPr>
          <a:lstStyle/>
          <a:p>
            <a:pPr marL="0" indent="0">
              <a:buNone/>
            </a:pPr>
            <a:r>
              <a:rPr lang="en-US" b="1" dirty="0">
                <a:solidFill>
                  <a:srgbClr val="FFFFFF"/>
                </a:solidFill>
                <a:latin typeface="Arial" panose="020B0604020202020204" pitchFamily="34" charset="0"/>
                <a:ea typeface="Aptos" pitchFamily="34" charset="-122"/>
                <a:cs typeface="Arial" panose="020B0604020202020204" pitchFamily="34" charset="0"/>
              </a:rPr>
              <a:t>INTERPRETATION</a:t>
            </a:r>
            <a:endParaRPr lang="en-US" b="1" dirty="0">
              <a:latin typeface="Arial" panose="020B0604020202020204" pitchFamily="34" charset="0"/>
              <a:cs typeface="Arial" panose="020B0604020202020204" pitchFamily="34" charset="0"/>
            </a:endParaRPr>
          </a:p>
        </p:txBody>
      </p:sp>
      <p:sp>
        <p:nvSpPr>
          <p:cNvPr id="11" name="Text 8"/>
          <p:cNvSpPr/>
          <p:nvPr/>
        </p:nvSpPr>
        <p:spPr>
          <a:xfrm>
            <a:off x="914400" y="1874520"/>
            <a:ext cx="2788920" cy="2240280"/>
          </a:xfrm>
          <a:prstGeom prst="rect">
            <a:avLst/>
          </a:prstGeom>
          <a:noFill/>
          <a:ln/>
        </p:spPr>
        <p:txBody>
          <a:bodyPr wrap="square" lIns="635" tIns="635" rIns="635" bIns="635" rtlCol="0" anchor="t">
            <a:normAutofit/>
          </a:bodyPr>
          <a:lstStyle/>
          <a:p>
            <a:pPr marL="285750" indent="-285750" algn="l">
              <a:buClr>
                <a:srgbClr val="FFC000"/>
              </a:buClr>
              <a:buFont typeface="Wingdings" panose="05000000000000000000" pitchFamily="2" charset="2"/>
              <a:buChar char="§"/>
            </a:pPr>
            <a:r>
              <a:rPr lang="en-US" dirty="0">
                <a:solidFill>
                  <a:srgbClr val="28323A"/>
                </a:solidFill>
                <a:latin typeface="Arial" panose="020B0604020202020204" pitchFamily="34" charset="0"/>
                <a:ea typeface="Aptos" pitchFamily="34" charset="-122"/>
                <a:cs typeface="Arial" panose="020B0604020202020204" pitchFamily="34" charset="0"/>
              </a:rPr>
              <a:t>What is the main biological or computational meaning?
How does it compare with previous findings?
What mechanism or explanation is supported?</a:t>
            </a:r>
            <a:endParaRPr lang="en-US" dirty="0">
              <a:latin typeface="Arial" panose="020B0604020202020204" pitchFamily="34" charset="0"/>
              <a:cs typeface="Arial" panose="020B0604020202020204" pitchFamily="34" charset="0"/>
            </a:endParaRPr>
          </a:p>
        </p:txBody>
      </p:sp>
      <p:sp>
        <p:nvSpPr>
          <p:cNvPr id="12" name="Shape 9"/>
          <p:cNvSpPr/>
          <p:nvPr/>
        </p:nvSpPr>
        <p:spPr>
          <a:xfrm>
            <a:off x="4343400" y="1234440"/>
            <a:ext cx="3429000" cy="397764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13" name="Shape 10"/>
          <p:cNvSpPr/>
          <p:nvPr/>
        </p:nvSpPr>
        <p:spPr>
          <a:xfrm>
            <a:off x="4343400" y="1234440"/>
            <a:ext cx="3429000" cy="411480"/>
          </a:xfrm>
          <a:prstGeom prst="rect">
            <a:avLst/>
          </a:prstGeom>
          <a:solidFill>
            <a:srgbClr val="6C7A6C"/>
          </a:solidFill>
          <a:ln w="12700">
            <a:solidFill>
              <a:srgbClr val="6C7A6C">
                <a:alpha val="0"/>
              </a:srgbClr>
            </a:solidFill>
            <a:prstDash val="solid"/>
          </a:ln>
        </p:spPr>
      </p:sp>
      <p:sp>
        <p:nvSpPr>
          <p:cNvPr id="14" name="Shape 11"/>
          <p:cNvSpPr/>
          <p:nvPr/>
        </p:nvSpPr>
        <p:spPr>
          <a:xfrm>
            <a:off x="4343400" y="1234440"/>
            <a:ext cx="100584" cy="411480"/>
          </a:xfrm>
          <a:prstGeom prst="rect">
            <a:avLst/>
          </a:prstGeom>
          <a:solidFill>
            <a:srgbClr val="F7911E"/>
          </a:solidFill>
          <a:ln w="12700">
            <a:solidFill>
              <a:srgbClr val="F7911E">
                <a:alpha val="0"/>
              </a:srgbClr>
            </a:solidFill>
            <a:prstDash val="solid"/>
          </a:ln>
        </p:spPr>
      </p:sp>
      <p:sp>
        <p:nvSpPr>
          <p:cNvPr id="15" name="Text 12"/>
          <p:cNvSpPr/>
          <p:nvPr/>
        </p:nvSpPr>
        <p:spPr>
          <a:xfrm>
            <a:off x="4507992" y="1316032"/>
            <a:ext cx="310896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LIMITATIONS</a:t>
            </a:r>
            <a:endParaRPr lang="en-US" dirty="0">
              <a:latin typeface="Arial" panose="020B0604020202020204" pitchFamily="34" charset="0"/>
              <a:cs typeface="Arial" panose="020B0604020202020204" pitchFamily="34" charset="0"/>
            </a:endParaRPr>
          </a:p>
        </p:txBody>
      </p:sp>
      <p:sp>
        <p:nvSpPr>
          <p:cNvPr id="16" name="Text 13"/>
          <p:cNvSpPr/>
          <p:nvPr/>
        </p:nvSpPr>
        <p:spPr>
          <a:xfrm>
            <a:off x="4663440" y="1874520"/>
            <a:ext cx="2743200" cy="2468880"/>
          </a:xfrm>
          <a:prstGeom prst="rect">
            <a:avLst/>
          </a:prstGeom>
          <a:noFill/>
          <a:ln/>
        </p:spPr>
        <p:txBody>
          <a:bodyPr wrap="square" lIns="635" tIns="635" rIns="635" bIns="635" rtlCol="0" anchor="t">
            <a:normAutofit/>
          </a:bodyPr>
          <a:lstStyle/>
          <a:p>
            <a:pPr marL="285750" indent="-285750" algn="l">
              <a:buClr>
                <a:srgbClr val="FFC000"/>
              </a:buClr>
              <a:buFont typeface="Wingdings" panose="05000000000000000000" pitchFamily="2" charset="2"/>
              <a:buChar char="§"/>
            </a:pPr>
            <a:r>
              <a:rPr lang="en-US" dirty="0">
                <a:solidFill>
                  <a:srgbClr val="28323A"/>
                </a:solidFill>
                <a:latin typeface="Arial" panose="020B0604020202020204" pitchFamily="34" charset="0"/>
                <a:ea typeface="Aptos" pitchFamily="34" charset="-122"/>
                <a:cs typeface="Arial" panose="020B0604020202020204" pitchFamily="34" charset="0"/>
              </a:rPr>
              <a:t>Dataset size or imbalance
Model assumptions
External validation still needed
Experimental confirmation required</a:t>
            </a:r>
            <a:endParaRPr lang="en-US" dirty="0">
              <a:latin typeface="Arial" panose="020B0604020202020204" pitchFamily="34" charset="0"/>
              <a:cs typeface="Arial" panose="020B0604020202020204" pitchFamily="34" charset="0"/>
            </a:endParaRPr>
          </a:p>
        </p:txBody>
      </p:sp>
      <p:sp>
        <p:nvSpPr>
          <p:cNvPr id="17" name="Shape 14"/>
          <p:cNvSpPr/>
          <p:nvPr/>
        </p:nvSpPr>
        <p:spPr>
          <a:xfrm>
            <a:off x="8092440" y="1234440"/>
            <a:ext cx="3429000" cy="397764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18" name="Shape 15"/>
          <p:cNvSpPr/>
          <p:nvPr/>
        </p:nvSpPr>
        <p:spPr>
          <a:xfrm>
            <a:off x="8092440" y="1234440"/>
            <a:ext cx="3429000" cy="411480"/>
          </a:xfrm>
          <a:prstGeom prst="rect">
            <a:avLst/>
          </a:prstGeom>
          <a:solidFill>
            <a:srgbClr val="102A53"/>
          </a:solidFill>
          <a:ln w="12700">
            <a:solidFill>
              <a:srgbClr val="102A53">
                <a:alpha val="0"/>
              </a:srgbClr>
            </a:solidFill>
            <a:prstDash val="solid"/>
          </a:ln>
        </p:spPr>
      </p:sp>
      <p:sp>
        <p:nvSpPr>
          <p:cNvPr id="19" name="Shape 16"/>
          <p:cNvSpPr/>
          <p:nvPr/>
        </p:nvSpPr>
        <p:spPr>
          <a:xfrm>
            <a:off x="8092440" y="1234440"/>
            <a:ext cx="100584" cy="411480"/>
          </a:xfrm>
          <a:prstGeom prst="rect">
            <a:avLst/>
          </a:prstGeom>
          <a:solidFill>
            <a:srgbClr val="F7911E"/>
          </a:solidFill>
          <a:ln w="12700">
            <a:solidFill>
              <a:srgbClr val="F7911E">
                <a:alpha val="0"/>
              </a:srgbClr>
            </a:solidFill>
            <a:prstDash val="solid"/>
          </a:ln>
        </p:spPr>
      </p:sp>
      <p:sp>
        <p:nvSpPr>
          <p:cNvPr id="20" name="Text 17"/>
          <p:cNvSpPr/>
          <p:nvPr/>
        </p:nvSpPr>
        <p:spPr>
          <a:xfrm>
            <a:off x="8257032" y="1316032"/>
            <a:ext cx="310896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NEXT STEPS</a:t>
            </a:r>
            <a:endParaRPr lang="en-US" dirty="0">
              <a:latin typeface="Arial" panose="020B0604020202020204" pitchFamily="34" charset="0"/>
              <a:cs typeface="Arial" panose="020B0604020202020204" pitchFamily="34" charset="0"/>
            </a:endParaRPr>
          </a:p>
        </p:txBody>
      </p:sp>
      <p:sp>
        <p:nvSpPr>
          <p:cNvPr id="21" name="Text 18"/>
          <p:cNvSpPr/>
          <p:nvPr/>
        </p:nvSpPr>
        <p:spPr>
          <a:xfrm>
            <a:off x="8412480" y="1874520"/>
            <a:ext cx="2743200" cy="2468880"/>
          </a:xfrm>
          <a:prstGeom prst="rect">
            <a:avLst/>
          </a:prstGeom>
          <a:noFill/>
          <a:ln/>
        </p:spPr>
        <p:txBody>
          <a:bodyPr wrap="square" lIns="635" tIns="635" rIns="635" bIns="635" rtlCol="0" anchor="t">
            <a:normAutofit/>
          </a:bodyPr>
          <a:lstStyle/>
          <a:p>
            <a:pPr marL="285750" indent="-285750" algn="l">
              <a:buClr>
                <a:srgbClr val="FFC000"/>
              </a:buClr>
              <a:buFont typeface="Wingdings" panose="05000000000000000000" pitchFamily="2" charset="2"/>
              <a:buChar char="§"/>
            </a:pPr>
            <a:r>
              <a:rPr lang="en-US" dirty="0">
                <a:solidFill>
                  <a:srgbClr val="28323A"/>
                </a:solidFill>
                <a:latin typeface="Arial" panose="020B0604020202020204" pitchFamily="34" charset="0"/>
                <a:ea typeface="Aptos" pitchFamily="34" charset="-122"/>
                <a:cs typeface="Arial" panose="020B0604020202020204" pitchFamily="34" charset="0"/>
              </a:rPr>
              <a:t>Expand cohort or database
Test alternative models
Prioritize candidates
Design validation experiment</a:t>
            </a:r>
            <a:endParaRPr lang="en-US" dirty="0">
              <a:latin typeface="Arial" panose="020B0604020202020204" pitchFamily="34" charset="0"/>
              <a:cs typeface="Arial" panose="020B0604020202020204" pitchFamily="34" charset="0"/>
            </a:endParaRPr>
          </a:p>
        </p:txBody>
      </p:sp>
      <p:sp>
        <p:nvSpPr>
          <p:cNvPr id="22" name="Shape 19"/>
          <p:cNvSpPr/>
          <p:nvPr/>
        </p:nvSpPr>
        <p:spPr>
          <a:xfrm>
            <a:off x="804672" y="5559552"/>
            <a:ext cx="10469880" cy="411480"/>
          </a:xfrm>
          <a:prstGeom prst="roundRect">
            <a:avLst/>
          </a:prstGeom>
          <a:solidFill>
            <a:srgbClr val="FFF1E5"/>
          </a:solidFill>
          <a:ln w="12700">
            <a:solidFill>
              <a:srgbClr val="F7911E"/>
            </a:solidFill>
            <a:prstDash val="solid"/>
          </a:ln>
        </p:spPr>
      </p:sp>
      <p:sp>
        <p:nvSpPr>
          <p:cNvPr id="23" name="Text 20"/>
          <p:cNvSpPr/>
          <p:nvPr/>
        </p:nvSpPr>
        <p:spPr>
          <a:xfrm>
            <a:off x="1024128" y="5678424"/>
            <a:ext cx="10058400" cy="128016"/>
          </a:xfrm>
          <a:prstGeom prst="rect">
            <a:avLst/>
          </a:prstGeom>
          <a:noFill/>
          <a:ln/>
        </p:spPr>
        <p:txBody>
          <a:bodyPr wrap="square" lIns="635" tIns="635" rIns="635" bIns="635" rtlCol="0" anchor="t">
            <a:noAutofit/>
          </a:bodyPr>
          <a:lstStyle/>
          <a:p>
            <a:pPr marL="0" indent="0" algn="ctr">
              <a:buNone/>
            </a:pPr>
            <a:r>
              <a:rPr lang="en-US" sz="1400" b="1" dirty="0">
                <a:solidFill>
                  <a:srgbClr val="A65F17"/>
                </a:solidFill>
                <a:latin typeface="Arial" panose="020B0604020202020204" pitchFamily="34" charset="0"/>
                <a:ea typeface="Aptos" pitchFamily="34" charset="-122"/>
                <a:cs typeface="Arial" panose="020B0604020202020204" pitchFamily="34" charset="0"/>
              </a:rPr>
              <a:t>Tip: discussion slides should not repeat results; they should explain why the results matter.</a:t>
            </a:r>
            <a:endParaRPr lang="en-US" sz="1400" dirty="0">
              <a:latin typeface="Arial" panose="020B0604020202020204" pitchFamily="34" charset="0"/>
              <a:cs typeface="Arial" panose="020B0604020202020204" pitchFamily="34" charset="0"/>
            </a:endParaRPr>
          </a:p>
        </p:txBody>
      </p:sp>
      <p:sp>
        <p:nvSpPr>
          <p:cNvPr id="24" name="Shape 21"/>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25" name="Shape 22"/>
          <p:cNvSpPr/>
          <p:nvPr/>
        </p:nvSpPr>
        <p:spPr>
          <a:xfrm>
            <a:off x="0" y="6419088"/>
            <a:ext cx="12191695" cy="0"/>
          </a:xfrm>
          <a:prstGeom prst="line">
            <a:avLst/>
          </a:prstGeom>
          <a:noFill/>
          <a:ln w="29210">
            <a:solidFill>
              <a:srgbClr val="F7911E"/>
            </a:solidFill>
            <a:prstDash val="solid"/>
          </a:ln>
        </p:spPr>
      </p:sp>
      <p:pic>
        <p:nvPicPr>
          <p:cNvPr id="30" name="Image 1" descr="/mnt/data/logo_bsb2026_clean.png">
            <a:extLst>
              <a:ext uri="{FF2B5EF4-FFF2-40B4-BE49-F238E27FC236}">
                <a16:creationId xmlns:a16="http://schemas.microsoft.com/office/drawing/2014/main" id="{10ED7A96-1185-424A-9398-EEACFBCEA9A3}"/>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31" name="Text 29">
            <a:extLst>
              <a:ext uri="{FF2B5EF4-FFF2-40B4-BE49-F238E27FC236}">
                <a16:creationId xmlns:a16="http://schemas.microsoft.com/office/drawing/2014/main" id="{5142115F-8CA0-437E-A316-AF4599462076}"/>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33" name="Text 31">
            <a:extLst>
              <a:ext uri="{FF2B5EF4-FFF2-40B4-BE49-F238E27FC236}">
                <a16:creationId xmlns:a16="http://schemas.microsoft.com/office/drawing/2014/main" id="{A7487587-A3FE-4E65-9DA8-B0D1C3C843D8}"/>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09 / 13</a:t>
            </a:r>
            <a:endParaRPr lang="en-US" sz="1000" dirty="0"/>
          </a:p>
        </p:txBody>
      </p:sp>
      <p:sp>
        <p:nvSpPr>
          <p:cNvPr id="28" name="Text 30">
            <a:extLst>
              <a:ext uri="{FF2B5EF4-FFF2-40B4-BE49-F238E27FC236}">
                <a16:creationId xmlns:a16="http://schemas.microsoft.com/office/drawing/2014/main" id="{FC941028-0353-494B-8AB3-FF7F5FE93B62}"/>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chemeClr val="bg1">
            <a:lumMod val="95000"/>
          </a:schemeClr>
        </a:solidFill>
        <a:effectLst/>
      </p:bgPr>
    </p:bg>
    <p:spTree>
      <p:nvGrpSpPr>
        <p:cNvPr id="1" name=""/>
        <p:cNvGrpSpPr/>
        <p:nvPr/>
      </p:nvGrpSpPr>
      <p:grpSpPr>
        <a:xfrm>
          <a:off x="0" y="0"/>
          <a:ext cx="0" cy="0"/>
          <a:chOff x="0" y="0"/>
          <a:chExt cx="0" cy="0"/>
        </a:xfrm>
      </p:grpSpPr>
      <p:sp>
        <p:nvSpPr>
          <p:cNvPr id="7" name="Shape 3"/>
          <p:cNvSpPr/>
          <p:nvPr/>
        </p:nvSpPr>
        <p:spPr>
          <a:xfrm>
            <a:off x="731520" y="1325880"/>
            <a:ext cx="5715000" cy="4251960"/>
          </a:xfrm>
          <a:prstGeom prst="roundRect">
            <a:avLst/>
          </a:prstGeom>
          <a:solidFill>
            <a:srgbClr val="FFFFFF">
              <a:alpha val="96000"/>
            </a:srgbClr>
          </a:solidFill>
          <a:ln w="12700">
            <a:solidFill>
              <a:srgbClr val="FFFFFF">
                <a:alpha val="45000"/>
              </a:srgbClr>
            </a:solidFill>
            <a:prstDash val="solid"/>
          </a:ln>
        </p:spPr>
      </p:sp>
      <p:sp>
        <p:nvSpPr>
          <p:cNvPr id="8" name="Text 4"/>
          <p:cNvSpPr/>
          <p:nvPr/>
        </p:nvSpPr>
        <p:spPr>
          <a:xfrm>
            <a:off x="1078992" y="1847088"/>
            <a:ext cx="2926080" cy="274320"/>
          </a:xfrm>
          <a:prstGeom prst="rect">
            <a:avLst/>
          </a:prstGeom>
          <a:noFill/>
          <a:ln/>
        </p:spPr>
        <p:txBody>
          <a:bodyPr wrap="square" lIns="635" tIns="635" rIns="635" bIns="635" rtlCol="0" anchor="t">
            <a:noAutofit/>
          </a:bodyPr>
          <a:lstStyle/>
          <a:p>
            <a:pPr marL="0" indent="0" algn="l">
              <a:buNone/>
            </a:pPr>
            <a:r>
              <a:rPr lang="en-US" b="1" dirty="0">
                <a:solidFill>
                  <a:srgbClr val="102A53"/>
                </a:solidFill>
                <a:latin typeface="Arial" panose="020B0604020202020204" pitchFamily="34" charset="0"/>
                <a:ea typeface="Aptos" pitchFamily="34" charset="-122"/>
                <a:cs typeface="Arial" panose="020B0604020202020204" pitchFamily="34" charset="0"/>
              </a:rPr>
              <a:t>Take-home message</a:t>
            </a:r>
            <a:endParaRPr lang="en-US" dirty="0">
              <a:latin typeface="Arial" panose="020B0604020202020204" pitchFamily="34" charset="0"/>
              <a:cs typeface="Arial" panose="020B0604020202020204" pitchFamily="34" charset="0"/>
            </a:endParaRPr>
          </a:p>
        </p:txBody>
      </p:sp>
      <p:sp>
        <p:nvSpPr>
          <p:cNvPr id="9" name="Text 5"/>
          <p:cNvSpPr/>
          <p:nvPr/>
        </p:nvSpPr>
        <p:spPr>
          <a:xfrm>
            <a:off x="1078992" y="2331720"/>
            <a:ext cx="4901184" cy="1353312"/>
          </a:xfrm>
          <a:prstGeom prst="rect">
            <a:avLst/>
          </a:prstGeom>
          <a:noFill/>
          <a:ln/>
        </p:spPr>
        <p:txBody>
          <a:bodyPr wrap="square" lIns="635" tIns="635" rIns="635" bIns="635" rtlCol="0" anchor="t">
            <a:normAutofit/>
          </a:bodyPr>
          <a:lstStyle/>
          <a:p>
            <a:pPr marL="0" indent="0" algn="l">
              <a:buNone/>
            </a:pPr>
            <a:r>
              <a:rPr lang="en-US" sz="2000" b="1" dirty="0">
                <a:solidFill>
                  <a:srgbClr val="28323A"/>
                </a:solidFill>
                <a:latin typeface="Arial" panose="020B0604020202020204" pitchFamily="34" charset="0"/>
                <a:ea typeface="Aptos" pitchFamily="34" charset="-122"/>
                <a:cs typeface="Arial" panose="020B0604020202020204" pitchFamily="34" charset="0"/>
              </a:rPr>
              <a:t>The proposed workflow identifies interpretable molecular signatures and supports reproducible prioritization of candidate biological mechanisms.</a:t>
            </a:r>
            <a:endParaRPr lang="en-US" sz="2000" dirty="0">
              <a:latin typeface="Arial" panose="020B0604020202020204" pitchFamily="34" charset="0"/>
              <a:cs typeface="Arial" panose="020B0604020202020204" pitchFamily="34" charset="0"/>
            </a:endParaRPr>
          </a:p>
        </p:txBody>
      </p:sp>
      <p:sp>
        <p:nvSpPr>
          <p:cNvPr id="10" name="Shape 6"/>
          <p:cNvSpPr/>
          <p:nvPr/>
        </p:nvSpPr>
        <p:spPr>
          <a:xfrm>
            <a:off x="1078992" y="4014216"/>
            <a:ext cx="1554480" cy="45720"/>
          </a:xfrm>
          <a:prstGeom prst="rect">
            <a:avLst/>
          </a:prstGeom>
          <a:solidFill>
            <a:srgbClr val="F7911E"/>
          </a:solidFill>
          <a:ln w="12700">
            <a:solidFill>
              <a:srgbClr val="F7911E">
                <a:alpha val="0"/>
              </a:srgbClr>
            </a:solidFill>
            <a:prstDash val="solid"/>
          </a:ln>
        </p:spPr>
      </p:sp>
      <p:sp>
        <p:nvSpPr>
          <p:cNvPr id="11" name="Text 7"/>
          <p:cNvSpPr/>
          <p:nvPr/>
        </p:nvSpPr>
        <p:spPr>
          <a:xfrm>
            <a:off x="1078992" y="4279392"/>
            <a:ext cx="4663440" cy="292608"/>
          </a:xfrm>
          <a:prstGeom prst="rect">
            <a:avLst/>
          </a:prstGeom>
          <a:noFill/>
          <a:ln/>
        </p:spPr>
        <p:txBody>
          <a:bodyPr wrap="square" lIns="635" tIns="635" rIns="635" bIns="635" rtlCol="0" anchor="t">
            <a:normAutofit/>
          </a:bodyPr>
          <a:lstStyle/>
          <a:p>
            <a:pPr marL="0" indent="0" algn="l">
              <a:buNone/>
            </a:pPr>
            <a:r>
              <a:rPr lang="en-US" dirty="0">
                <a:solidFill>
                  <a:srgbClr val="5F6B66"/>
                </a:solidFill>
                <a:latin typeface="Arial" panose="020B0604020202020204" pitchFamily="34" charset="0"/>
                <a:ea typeface="Aptos" pitchFamily="34" charset="-122"/>
                <a:cs typeface="Arial" panose="020B0604020202020204" pitchFamily="34" charset="0"/>
              </a:rPr>
              <a:t>One sentence. No jargon. Strong ending.</a:t>
            </a:r>
            <a:endParaRPr lang="en-US" dirty="0">
              <a:latin typeface="Arial" panose="020B0604020202020204" pitchFamily="34" charset="0"/>
              <a:cs typeface="Arial" panose="020B0604020202020204" pitchFamily="34" charset="0"/>
            </a:endParaRPr>
          </a:p>
        </p:txBody>
      </p:sp>
      <p:sp>
        <p:nvSpPr>
          <p:cNvPr id="12" name="Shape 8"/>
          <p:cNvSpPr/>
          <p:nvPr/>
        </p:nvSpPr>
        <p:spPr>
          <a:xfrm>
            <a:off x="6995160" y="1508760"/>
            <a:ext cx="4114800" cy="914400"/>
          </a:xfrm>
          <a:prstGeom prst="roundRect">
            <a:avLst/>
          </a:prstGeom>
          <a:solidFill>
            <a:srgbClr val="102A53">
              <a:alpha val="94000"/>
            </a:srgbClr>
          </a:solidFill>
          <a:ln w="12700">
            <a:solidFill>
              <a:srgbClr val="FFFFFF">
                <a:alpha val="25000"/>
              </a:srgbClr>
            </a:solidFill>
            <a:prstDash val="solid"/>
          </a:ln>
        </p:spPr>
      </p:sp>
      <p:sp>
        <p:nvSpPr>
          <p:cNvPr id="13" name="Text 9"/>
          <p:cNvSpPr/>
          <p:nvPr/>
        </p:nvSpPr>
        <p:spPr>
          <a:xfrm>
            <a:off x="7269480" y="1766200"/>
            <a:ext cx="411480" cy="384048"/>
          </a:xfrm>
          <a:prstGeom prst="rect">
            <a:avLst/>
          </a:prstGeom>
          <a:noFill/>
          <a:ln/>
        </p:spPr>
        <p:txBody>
          <a:bodyPr wrap="square" lIns="635" tIns="635" rIns="635" bIns="635" rtlCol="0" anchor="t">
            <a:normAutofit fontScale="92500" lnSpcReduction="10000"/>
          </a:bodyPr>
          <a:lstStyle/>
          <a:p>
            <a:pPr marL="0" indent="0" algn="ctr">
              <a:buNone/>
            </a:pPr>
            <a:r>
              <a:rPr lang="en-US" sz="2800" b="1" dirty="0">
                <a:solidFill>
                  <a:srgbClr val="F7911E"/>
                </a:solidFill>
                <a:latin typeface="Aptos" pitchFamily="34" charset="0"/>
                <a:ea typeface="Aptos" pitchFamily="34" charset="-122"/>
                <a:cs typeface="Aptos" pitchFamily="34" charset="-120"/>
              </a:rPr>
              <a:t>1</a:t>
            </a:r>
            <a:endParaRPr lang="en-US" sz="2800" dirty="0"/>
          </a:p>
        </p:txBody>
      </p:sp>
      <p:sp>
        <p:nvSpPr>
          <p:cNvPr id="14" name="Text 10"/>
          <p:cNvSpPr/>
          <p:nvPr/>
        </p:nvSpPr>
        <p:spPr>
          <a:xfrm>
            <a:off x="7818120" y="1732788"/>
            <a:ext cx="2926080" cy="228600"/>
          </a:xfrm>
          <a:prstGeom prst="rect">
            <a:avLst/>
          </a:prstGeom>
          <a:noFill/>
          <a:ln/>
        </p:spPr>
        <p:txBody>
          <a:bodyPr wrap="square" lIns="635" tIns="635" rIns="635" bIns="635" rtlCol="0" anchor="t">
            <a:noAutofit/>
          </a:bodyPr>
          <a:lstStyle/>
          <a:p>
            <a:pPr marL="0" indent="0" algn="l">
              <a:buNone/>
            </a:pPr>
            <a:r>
              <a:rPr lang="en-US" sz="1400" b="1" dirty="0">
                <a:solidFill>
                  <a:srgbClr val="FFFFFF"/>
                </a:solidFill>
                <a:latin typeface="Arial" panose="020B0604020202020204" pitchFamily="34" charset="0"/>
                <a:ea typeface="Aptos" pitchFamily="34" charset="-122"/>
                <a:cs typeface="Arial" panose="020B0604020202020204" pitchFamily="34" charset="0"/>
              </a:rPr>
              <a:t>Answer the research question directly.</a:t>
            </a:r>
            <a:endParaRPr lang="en-US" sz="1400" dirty="0">
              <a:latin typeface="Arial" panose="020B0604020202020204" pitchFamily="34" charset="0"/>
              <a:cs typeface="Arial" panose="020B0604020202020204" pitchFamily="34" charset="0"/>
            </a:endParaRPr>
          </a:p>
        </p:txBody>
      </p:sp>
      <p:sp>
        <p:nvSpPr>
          <p:cNvPr id="15" name="Shape 11"/>
          <p:cNvSpPr/>
          <p:nvPr/>
        </p:nvSpPr>
        <p:spPr>
          <a:xfrm>
            <a:off x="6995160" y="2697480"/>
            <a:ext cx="4114800" cy="914400"/>
          </a:xfrm>
          <a:prstGeom prst="roundRect">
            <a:avLst/>
          </a:prstGeom>
          <a:solidFill>
            <a:srgbClr val="102A53">
              <a:alpha val="94000"/>
            </a:srgbClr>
          </a:solidFill>
          <a:ln w="12700">
            <a:solidFill>
              <a:srgbClr val="FFFFFF">
                <a:alpha val="25000"/>
              </a:srgbClr>
            </a:solidFill>
            <a:prstDash val="solid"/>
          </a:ln>
        </p:spPr>
      </p:sp>
      <p:sp>
        <p:nvSpPr>
          <p:cNvPr id="16" name="Text 12"/>
          <p:cNvSpPr/>
          <p:nvPr/>
        </p:nvSpPr>
        <p:spPr>
          <a:xfrm>
            <a:off x="7269480" y="2954920"/>
            <a:ext cx="411480" cy="384048"/>
          </a:xfrm>
          <a:prstGeom prst="rect">
            <a:avLst/>
          </a:prstGeom>
          <a:noFill/>
          <a:ln/>
        </p:spPr>
        <p:txBody>
          <a:bodyPr wrap="square" lIns="635" tIns="635" rIns="635" bIns="635" rtlCol="0" anchor="t">
            <a:normAutofit fontScale="92500" lnSpcReduction="10000"/>
          </a:bodyPr>
          <a:lstStyle/>
          <a:p>
            <a:pPr marL="0" indent="0" algn="ctr">
              <a:buNone/>
            </a:pPr>
            <a:r>
              <a:rPr lang="en-US" sz="2800" b="1" dirty="0">
                <a:solidFill>
                  <a:srgbClr val="F7911E"/>
                </a:solidFill>
                <a:latin typeface="Aptos" pitchFamily="34" charset="0"/>
                <a:ea typeface="Aptos" pitchFamily="34" charset="-122"/>
                <a:cs typeface="Aptos" pitchFamily="34" charset="-120"/>
              </a:rPr>
              <a:t>2</a:t>
            </a:r>
            <a:endParaRPr lang="en-US" sz="2800" dirty="0"/>
          </a:p>
        </p:txBody>
      </p:sp>
      <p:sp>
        <p:nvSpPr>
          <p:cNvPr id="17" name="Text 13"/>
          <p:cNvSpPr/>
          <p:nvPr/>
        </p:nvSpPr>
        <p:spPr>
          <a:xfrm>
            <a:off x="7818120" y="3037216"/>
            <a:ext cx="2926080" cy="228600"/>
          </a:xfrm>
          <a:prstGeom prst="rect">
            <a:avLst/>
          </a:prstGeom>
          <a:noFill/>
          <a:ln/>
        </p:spPr>
        <p:txBody>
          <a:bodyPr wrap="square" lIns="635" tIns="635" rIns="635" bIns="635" rtlCol="0" anchor="t">
            <a:normAutofit/>
          </a:bodyPr>
          <a:lstStyle/>
          <a:p>
            <a:pPr marL="0" indent="0" algn="l">
              <a:buNone/>
            </a:pPr>
            <a:r>
              <a:rPr lang="en-US" sz="1400" b="1" dirty="0">
                <a:solidFill>
                  <a:srgbClr val="FFFFFF"/>
                </a:solidFill>
                <a:latin typeface="Arial" panose="020B0604020202020204" pitchFamily="34" charset="0"/>
                <a:ea typeface="Aptos" pitchFamily="34" charset="-122"/>
                <a:cs typeface="Arial" panose="020B0604020202020204" pitchFamily="34" charset="0"/>
              </a:rPr>
              <a:t>State the main contribution.</a:t>
            </a:r>
            <a:endParaRPr lang="en-US" sz="1400" dirty="0">
              <a:latin typeface="Arial" panose="020B0604020202020204" pitchFamily="34" charset="0"/>
              <a:cs typeface="Arial" panose="020B0604020202020204" pitchFamily="34" charset="0"/>
            </a:endParaRPr>
          </a:p>
        </p:txBody>
      </p:sp>
      <p:sp>
        <p:nvSpPr>
          <p:cNvPr id="18" name="Shape 14"/>
          <p:cNvSpPr/>
          <p:nvPr/>
        </p:nvSpPr>
        <p:spPr>
          <a:xfrm>
            <a:off x="6995160" y="3886200"/>
            <a:ext cx="4114800" cy="914400"/>
          </a:xfrm>
          <a:prstGeom prst="roundRect">
            <a:avLst/>
          </a:prstGeom>
          <a:solidFill>
            <a:srgbClr val="102A53">
              <a:alpha val="94000"/>
            </a:srgbClr>
          </a:solidFill>
          <a:ln w="12700">
            <a:solidFill>
              <a:srgbClr val="FFFFFF">
                <a:alpha val="25000"/>
              </a:srgbClr>
            </a:solidFill>
            <a:prstDash val="solid"/>
          </a:ln>
        </p:spPr>
      </p:sp>
      <p:sp>
        <p:nvSpPr>
          <p:cNvPr id="19" name="Text 15"/>
          <p:cNvSpPr/>
          <p:nvPr/>
        </p:nvSpPr>
        <p:spPr>
          <a:xfrm>
            <a:off x="7269480" y="4143640"/>
            <a:ext cx="411480" cy="384048"/>
          </a:xfrm>
          <a:prstGeom prst="rect">
            <a:avLst/>
          </a:prstGeom>
          <a:noFill/>
          <a:ln/>
        </p:spPr>
        <p:txBody>
          <a:bodyPr wrap="square" lIns="635" tIns="635" rIns="635" bIns="635" rtlCol="0" anchor="t">
            <a:normAutofit fontScale="92500" lnSpcReduction="10000"/>
          </a:bodyPr>
          <a:lstStyle/>
          <a:p>
            <a:pPr marL="0" indent="0" algn="ctr">
              <a:buNone/>
            </a:pPr>
            <a:r>
              <a:rPr lang="en-US" sz="2800" b="1" dirty="0">
                <a:solidFill>
                  <a:srgbClr val="F7911E"/>
                </a:solidFill>
                <a:latin typeface="Aptos" pitchFamily="34" charset="0"/>
                <a:ea typeface="Aptos" pitchFamily="34" charset="-122"/>
                <a:cs typeface="Aptos" pitchFamily="34" charset="-120"/>
              </a:rPr>
              <a:t>3</a:t>
            </a:r>
            <a:endParaRPr lang="en-US" sz="2800" dirty="0"/>
          </a:p>
        </p:txBody>
      </p:sp>
      <p:sp>
        <p:nvSpPr>
          <p:cNvPr id="20" name="Text 16"/>
          <p:cNvSpPr/>
          <p:nvPr/>
        </p:nvSpPr>
        <p:spPr>
          <a:xfrm>
            <a:off x="7818120" y="4225936"/>
            <a:ext cx="3291840" cy="228597"/>
          </a:xfrm>
          <a:prstGeom prst="rect">
            <a:avLst/>
          </a:prstGeom>
          <a:noFill/>
          <a:ln/>
        </p:spPr>
        <p:txBody>
          <a:bodyPr wrap="square" lIns="635" tIns="635" rIns="635" bIns="635" rtlCol="0" anchor="t">
            <a:noAutofit/>
          </a:bodyPr>
          <a:lstStyle/>
          <a:p>
            <a:pPr marL="0" indent="0" algn="l">
              <a:buNone/>
            </a:pPr>
            <a:r>
              <a:rPr lang="en-US" sz="1400" b="1" dirty="0">
                <a:solidFill>
                  <a:srgbClr val="FFFFFF"/>
                </a:solidFill>
                <a:latin typeface="Arial" panose="020B0604020202020204" pitchFamily="34" charset="0"/>
                <a:ea typeface="Aptos" pitchFamily="34" charset="-122"/>
                <a:cs typeface="Arial" panose="020B0604020202020204" pitchFamily="34" charset="0"/>
              </a:rPr>
              <a:t>Point to future work or application.</a:t>
            </a:r>
            <a:endParaRPr lang="en-US" sz="1400" dirty="0">
              <a:latin typeface="Arial" panose="020B0604020202020204" pitchFamily="34" charset="0"/>
              <a:cs typeface="Arial" panose="020B0604020202020204" pitchFamily="34" charset="0"/>
            </a:endParaRPr>
          </a:p>
        </p:txBody>
      </p:sp>
      <p:sp>
        <p:nvSpPr>
          <p:cNvPr id="21" name="Shape 17"/>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22" name="Shape 18"/>
          <p:cNvSpPr/>
          <p:nvPr/>
        </p:nvSpPr>
        <p:spPr>
          <a:xfrm>
            <a:off x="0" y="6419088"/>
            <a:ext cx="12191695" cy="0"/>
          </a:xfrm>
          <a:prstGeom prst="line">
            <a:avLst/>
          </a:prstGeom>
          <a:noFill/>
          <a:ln w="29210">
            <a:solidFill>
              <a:srgbClr val="F7911E"/>
            </a:solidFill>
            <a:prstDash val="solid"/>
          </a:ln>
        </p:spPr>
      </p:sp>
      <p:sp>
        <p:nvSpPr>
          <p:cNvPr id="27" name="Text 0">
            <a:extLst>
              <a:ext uri="{FF2B5EF4-FFF2-40B4-BE49-F238E27FC236}">
                <a16:creationId xmlns:a16="http://schemas.microsoft.com/office/drawing/2014/main" id="{3F6B9C76-5216-4C7B-8185-484295FB1B8D}"/>
              </a:ext>
            </a:extLst>
          </p:cNvPr>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600" b="1" dirty="0">
                <a:solidFill>
                  <a:srgbClr val="102A53"/>
                </a:solidFill>
                <a:latin typeface="Arial" panose="020B0604020202020204" pitchFamily="34" charset="0"/>
                <a:ea typeface="Aptos Display" pitchFamily="34" charset="-122"/>
                <a:cs typeface="Arial" panose="020B0604020202020204" pitchFamily="34" charset="0"/>
              </a:rPr>
              <a:t>Conclusion</a:t>
            </a:r>
            <a:endParaRPr lang="en-US" sz="2600" dirty="0">
              <a:latin typeface="Arial" panose="020B0604020202020204" pitchFamily="34" charset="0"/>
              <a:cs typeface="Arial" panose="020B0604020202020204" pitchFamily="34" charset="0"/>
            </a:endParaRPr>
          </a:p>
        </p:txBody>
      </p:sp>
      <p:sp>
        <p:nvSpPr>
          <p:cNvPr id="28" name="Text 1">
            <a:extLst>
              <a:ext uri="{FF2B5EF4-FFF2-40B4-BE49-F238E27FC236}">
                <a16:creationId xmlns:a16="http://schemas.microsoft.com/office/drawing/2014/main" id="{50A2A15B-E2E8-493B-A24C-6BDC94722BA0}"/>
              </a:ext>
            </a:extLst>
          </p:cNvPr>
          <p:cNvSpPr/>
          <p:nvPr/>
        </p:nvSpPr>
        <p:spPr>
          <a:xfrm>
            <a:off x="530352" y="713232"/>
            <a:ext cx="7772400" cy="201168"/>
          </a:xfrm>
          <a:prstGeom prst="rect">
            <a:avLst/>
          </a:prstGeom>
          <a:noFill/>
          <a:ln/>
        </p:spPr>
        <p:txBody>
          <a:bodyPr wrap="square" lIns="635" tIns="635" rIns="635" bIns="635" rtlCol="0" anchor="t">
            <a:normAutofit/>
          </a:bodyPr>
          <a:lstStyle/>
          <a:p>
            <a:r>
              <a:rPr lang="en-US" sz="1200" dirty="0">
                <a:latin typeface="Arial" panose="020B0604020202020204" pitchFamily="34" charset="0"/>
                <a:ea typeface="Aptos" pitchFamily="34" charset="-122"/>
                <a:cs typeface="Arial" panose="020B0604020202020204" pitchFamily="34" charset="0"/>
              </a:rPr>
              <a:t>End with one central message and a clear contribution</a:t>
            </a:r>
            <a:endParaRPr lang="en-US" sz="1200" dirty="0">
              <a:latin typeface="Arial" panose="020B0604020202020204" pitchFamily="34" charset="0"/>
              <a:cs typeface="Arial" panose="020B0604020202020204" pitchFamily="34" charset="0"/>
            </a:endParaRPr>
          </a:p>
        </p:txBody>
      </p:sp>
      <p:sp>
        <p:nvSpPr>
          <p:cNvPr id="29" name="Shape 2">
            <a:extLst>
              <a:ext uri="{FF2B5EF4-FFF2-40B4-BE49-F238E27FC236}">
                <a16:creationId xmlns:a16="http://schemas.microsoft.com/office/drawing/2014/main" id="{60189432-572C-4E89-BA9B-5988CEDCA5DC}"/>
              </a:ext>
            </a:extLst>
          </p:cNvPr>
          <p:cNvSpPr/>
          <p:nvPr/>
        </p:nvSpPr>
        <p:spPr>
          <a:xfrm>
            <a:off x="512064" y="960120"/>
            <a:ext cx="8083296" cy="0"/>
          </a:xfrm>
          <a:prstGeom prst="line">
            <a:avLst/>
          </a:prstGeom>
          <a:noFill/>
          <a:ln w="29210">
            <a:solidFill>
              <a:srgbClr val="F7911E"/>
            </a:solidFill>
            <a:prstDash val="solid"/>
          </a:ln>
        </p:spPr>
      </p:sp>
      <p:pic>
        <p:nvPicPr>
          <p:cNvPr id="30" name="Image 1" descr="/mnt/data/logo_bsb2026_clean.png">
            <a:extLst>
              <a:ext uri="{FF2B5EF4-FFF2-40B4-BE49-F238E27FC236}">
                <a16:creationId xmlns:a16="http://schemas.microsoft.com/office/drawing/2014/main" id="{369CEF2D-AB22-42D5-AEE9-59AB26C1FF78}"/>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31" name="Text 29">
            <a:extLst>
              <a:ext uri="{FF2B5EF4-FFF2-40B4-BE49-F238E27FC236}">
                <a16:creationId xmlns:a16="http://schemas.microsoft.com/office/drawing/2014/main" id="{5B208118-4307-4DB8-9CE9-56404593E7A1}"/>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33" name="Text 31">
            <a:extLst>
              <a:ext uri="{FF2B5EF4-FFF2-40B4-BE49-F238E27FC236}">
                <a16:creationId xmlns:a16="http://schemas.microsoft.com/office/drawing/2014/main" id="{221CE2B9-DDA7-46EE-804F-59DADFAFE67D}"/>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10 / 13</a:t>
            </a:r>
            <a:endParaRPr lang="en-US" sz="1000" dirty="0"/>
          </a:p>
        </p:txBody>
      </p:sp>
      <p:sp>
        <p:nvSpPr>
          <p:cNvPr id="25" name="Text 30">
            <a:extLst>
              <a:ext uri="{FF2B5EF4-FFF2-40B4-BE49-F238E27FC236}">
                <a16:creationId xmlns:a16="http://schemas.microsoft.com/office/drawing/2014/main" id="{4F168498-8D52-4AF2-B6F9-268CBA2EF524}"/>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chemeClr val="bg1">
            <a:lumMod val="95000"/>
          </a:schemeClr>
        </a:solidFill>
        <a:effectLst/>
      </p:bgPr>
    </p:bg>
    <p:spTree>
      <p:nvGrpSpPr>
        <p:cNvPr id="1" name=""/>
        <p:cNvGrpSpPr/>
        <p:nvPr/>
      </p:nvGrpSpPr>
      <p:grpSpPr>
        <a:xfrm>
          <a:off x="0" y="0"/>
          <a:ext cx="0" cy="0"/>
          <a:chOff x="0" y="0"/>
          <a:chExt cx="0" cy="0"/>
        </a:xfrm>
      </p:grpSpPr>
      <p:sp>
        <p:nvSpPr>
          <p:cNvPr id="2"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600" b="1" dirty="0">
                <a:solidFill>
                  <a:srgbClr val="102A53"/>
                </a:solidFill>
                <a:latin typeface="Arial" panose="020B0604020202020204" pitchFamily="34" charset="0"/>
                <a:ea typeface="Aptos Display" pitchFamily="34" charset="-122"/>
                <a:cs typeface="Arial" panose="020B0604020202020204" pitchFamily="34" charset="0"/>
              </a:rPr>
              <a:t>Acknowledgments and references</a:t>
            </a:r>
            <a:endParaRPr lang="en-US" sz="2600" dirty="0">
              <a:latin typeface="Arial" panose="020B0604020202020204" pitchFamily="34" charset="0"/>
              <a:cs typeface="Arial" panose="020B0604020202020204" pitchFamily="34" charset="0"/>
            </a:endParaRPr>
          </a:p>
        </p:txBody>
      </p:sp>
      <p:sp>
        <p:nvSpPr>
          <p:cNvPr id="3"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rial" panose="020B0604020202020204" pitchFamily="34" charset="0"/>
                <a:ea typeface="Aptos" pitchFamily="34" charset="-122"/>
                <a:cs typeface="Arial" panose="020B0604020202020204" pitchFamily="34" charset="0"/>
              </a:rPr>
              <a:t>Close with credits, funding and the most relevant sources</a:t>
            </a:r>
            <a:endParaRPr lang="en-US" sz="1200" dirty="0">
              <a:latin typeface="Arial" panose="020B0604020202020204" pitchFamily="34" charset="0"/>
              <a:cs typeface="Arial" panose="020B0604020202020204" pitchFamily="34" charset="0"/>
            </a:endParaRPr>
          </a:p>
        </p:txBody>
      </p:sp>
      <p:sp>
        <p:nvSpPr>
          <p:cNvPr id="4" name="Shape 2"/>
          <p:cNvSpPr/>
          <p:nvPr/>
        </p:nvSpPr>
        <p:spPr>
          <a:xfrm>
            <a:off x="512064" y="960120"/>
            <a:ext cx="8083296" cy="0"/>
          </a:xfrm>
          <a:prstGeom prst="line">
            <a:avLst/>
          </a:prstGeom>
          <a:noFill/>
          <a:ln w="29210">
            <a:solidFill>
              <a:srgbClr val="F7911E"/>
            </a:solidFill>
            <a:prstDash val="solid"/>
          </a:ln>
        </p:spPr>
      </p:sp>
      <p:sp>
        <p:nvSpPr>
          <p:cNvPr id="7" name="Shape 4"/>
          <p:cNvSpPr/>
          <p:nvPr/>
        </p:nvSpPr>
        <p:spPr>
          <a:xfrm>
            <a:off x="594360" y="1234440"/>
            <a:ext cx="3794760" cy="452628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8" name="Shape 5"/>
          <p:cNvSpPr/>
          <p:nvPr/>
        </p:nvSpPr>
        <p:spPr>
          <a:xfrm>
            <a:off x="594360" y="1234440"/>
            <a:ext cx="3794760" cy="411480"/>
          </a:xfrm>
          <a:prstGeom prst="rect">
            <a:avLst/>
          </a:prstGeom>
          <a:solidFill>
            <a:srgbClr val="6C7A6C"/>
          </a:solidFill>
          <a:ln w="12700">
            <a:solidFill>
              <a:srgbClr val="6C7A6C">
                <a:alpha val="0"/>
              </a:srgbClr>
            </a:solidFill>
            <a:prstDash val="solid"/>
          </a:ln>
        </p:spPr>
      </p:sp>
      <p:sp>
        <p:nvSpPr>
          <p:cNvPr id="9" name="Shape 6"/>
          <p:cNvSpPr/>
          <p:nvPr/>
        </p:nvSpPr>
        <p:spPr>
          <a:xfrm>
            <a:off x="594360" y="1234440"/>
            <a:ext cx="100584" cy="411480"/>
          </a:xfrm>
          <a:prstGeom prst="rect">
            <a:avLst/>
          </a:prstGeom>
          <a:solidFill>
            <a:srgbClr val="F7911E"/>
          </a:solidFill>
          <a:ln w="12700">
            <a:solidFill>
              <a:srgbClr val="F7911E">
                <a:alpha val="0"/>
              </a:srgbClr>
            </a:solidFill>
            <a:prstDash val="solid"/>
          </a:ln>
        </p:spPr>
      </p:sp>
      <p:sp>
        <p:nvSpPr>
          <p:cNvPr id="10" name="Text 7"/>
          <p:cNvSpPr/>
          <p:nvPr/>
        </p:nvSpPr>
        <p:spPr>
          <a:xfrm>
            <a:off x="758952" y="1316032"/>
            <a:ext cx="347472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ACKNOWLEDGMENTS</a:t>
            </a:r>
            <a:endParaRPr lang="en-US" dirty="0">
              <a:latin typeface="Arial" panose="020B0604020202020204" pitchFamily="34" charset="0"/>
              <a:cs typeface="Arial" panose="020B0604020202020204" pitchFamily="34" charset="0"/>
            </a:endParaRPr>
          </a:p>
        </p:txBody>
      </p:sp>
      <p:sp>
        <p:nvSpPr>
          <p:cNvPr id="11" name="Text 8"/>
          <p:cNvSpPr/>
          <p:nvPr/>
        </p:nvSpPr>
        <p:spPr>
          <a:xfrm>
            <a:off x="914400" y="1874520"/>
            <a:ext cx="3017520" cy="2103120"/>
          </a:xfrm>
          <a:prstGeom prst="rect">
            <a:avLst/>
          </a:prstGeom>
          <a:noFill/>
          <a:ln/>
        </p:spPr>
        <p:txBody>
          <a:bodyPr wrap="square" lIns="635" tIns="635" rIns="635" bIns="635" rtlCol="0" anchor="t">
            <a:normAutofit/>
          </a:bodyPr>
          <a:lstStyle/>
          <a:p>
            <a:pPr marL="285750" indent="-285750" algn="l">
              <a:buClr>
                <a:srgbClr val="FFC000"/>
              </a:buClr>
              <a:buFont typeface="Wingdings" panose="05000000000000000000" pitchFamily="2" charset="2"/>
              <a:buChar char="§"/>
            </a:pPr>
            <a:r>
              <a:rPr lang="en-US" dirty="0">
                <a:solidFill>
                  <a:srgbClr val="28323A"/>
                </a:solidFill>
                <a:latin typeface="Arial" panose="020B0604020202020204" pitchFamily="34" charset="0"/>
                <a:ea typeface="Aptos" pitchFamily="34" charset="-122"/>
                <a:cs typeface="Arial" panose="020B0604020202020204" pitchFamily="34" charset="0"/>
              </a:rPr>
              <a:t>Funding agency / grant number
Laboratory or research group
Collaborators and technical support
Institutional support</a:t>
            </a:r>
            <a:endParaRPr lang="en-US" dirty="0">
              <a:latin typeface="Arial" panose="020B0604020202020204" pitchFamily="34" charset="0"/>
              <a:cs typeface="Arial" panose="020B0604020202020204" pitchFamily="34" charset="0"/>
            </a:endParaRPr>
          </a:p>
        </p:txBody>
      </p:sp>
      <p:sp>
        <p:nvSpPr>
          <p:cNvPr id="12" name="Shape 9"/>
          <p:cNvSpPr/>
          <p:nvPr/>
        </p:nvSpPr>
        <p:spPr>
          <a:xfrm>
            <a:off x="960120" y="4645152"/>
            <a:ext cx="2880360" cy="502920"/>
          </a:xfrm>
          <a:prstGeom prst="roundRect">
            <a:avLst/>
          </a:prstGeom>
          <a:solidFill>
            <a:srgbClr val="FFF1E5"/>
          </a:solidFill>
          <a:ln w="12700">
            <a:solidFill>
              <a:srgbClr val="F7911E"/>
            </a:solidFill>
            <a:prstDash val="solid"/>
          </a:ln>
        </p:spPr>
      </p:sp>
      <p:sp>
        <p:nvSpPr>
          <p:cNvPr id="13" name="Text 10"/>
          <p:cNvSpPr/>
          <p:nvPr/>
        </p:nvSpPr>
        <p:spPr>
          <a:xfrm>
            <a:off x="1207008" y="4828032"/>
            <a:ext cx="2377440" cy="118872"/>
          </a:xfrm>
          <a:prstGeom prst="rect">
            <a:avLst/>
          </a:prstGeom>
          <a:noFill/>
          <a:ln/>
        </p:spPr>
        <p:txBody>
          <a:bodyPr wrap="square" lIns="635" tIns="635" rIns="635" bIns="635" rtlCol="0" anchor="t">
            <a:noAutofit/>
          </a:bodyPr>
          <a:lstStyle/>
          <a:p>
            <a:pPr marL="0" indent="0" algn="ctr">
              <a:buNone/>
            </a:pPr>
            <a:r>
              <a:rPr lang="en-US" sz="1200" b="1" dirty="0">
                <a:solidFill>
                  <a:srgbClr val="A65F17"/>
                </a:solidFill>
                <a:latin typeface="Arial" panose="020B0604020202020204" pitchFamily="34" charset="0"/>
                <a:ea typeface="Aptos" pitchFamily="34" charset="-122"/>
                <a:cs typeface="Arial" panose="020B0604020202020204" pitchFamily="34" charset="0"/>
              </a:rPr>
              <a:t>Add logos here if required</a:t>
            </a:r>
            <a:endParaRPr lang="en-US" sz="1200" dirty="0">
              <a:latin typeface="Arial" panose="020B0604020202020204" pitchFamily="34" charset="0"/>
              <a:cs typeface="Arial" panose="020B0604020202020204" pitchFamily="34" charset="0"/>
            </a:endParaRPr>
          </a:p>
        </p:txBody>
      </p:sp>
      <p:sp>
        <p:nvSpPr>
          <p:cNvPr id="14" name="Shape 11"/>
          <p:cNvSpPr/>
          <p:nvPr/>
        </p:nvSpPr>
        <p:spPr>
          <a:xfrm>
            <a:off x="4709160" y="1234440"/>
            <a:ext cx="3931920" cy="452628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15" name="Shape 12"/>
          <p:cNvSpPr/>
          <p:nvPr/>
        </p:nvSpPr>
        <p:spPr>
          <a:xfrm>
            <a:off x="4709160" y="1234440"/>
            <a:ext cx="3931920" cy="411480"/>
          </a:xfrm>
          <a:prstGeom prst="rect">
            <a:avLst/>
          </a:prstGeom>
          <a:solidFill>
            <a:srgbClr val="102A53"/>
          </a:solidFill>
          <a:ln w="12700">
            <a:solidFill>
              <a:srgbClr val="102A53">
                <a:alpha val="0"/>
              </a:srgbClr>
            </a:solidFill>
            <a:prstDash val="solid"/>
          </a:ln>
        </p:spPr>
      </p:sp>
      <p:sp>
        <p:nvSpPr>
          <p:cNvPr id="16" name="Shape 13"/>
          <p:cNvSpPr/>
          <p:nvPr/>
        </p:nvSpPr>
        <p:spPr>
          <a:xfrm>
            <a:off x="4709160" y="1234440"/>
            <a:ext cx="100584" cy="411480"/>
          </a:xfrm>
          <a:prstGeom prst="rect">
            <a:avLst/>
          </a:prstGeom>
          <a:solidFill>
            <a:srgbClr val="F7911E"/>
          </a:solidFill>
          <a:ln w="12700">
            <a:solidFill>
              <a:srgbClr val="F7911E">
                <a:alpha val="0"/>
              </a:srgbClr>
            </a:solidFill>
            <a:prstDash val="solid"/>
          </a:ln>
        </p:spPr>
      </p:sp>
      <p:sp>
        <p:nvSpPr>
          <p:cNvPr id="17" name="Text 14"/>
          <p:cNvSpPr/>
          <p:nvPr/>
        </p:nvSpPr>
        <p:spPr>
          <a:xfrm>
            <a:off x="4873752" y="1316032"/>
            <a:ext cx="361188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REFERENCES</a:t>
            </a:r>
            <a:endParaRPr lang="en-US" dirty="0">
              <a:latin typeface="Arial" panose="020B0604020202020204" pitchFamily="34" charset="0"/>
              <a:cs typeface="Arial" panose="020B0604020202020204" pitchFamily="34" charset="0"/>
            </a:endParaRPr>
          </a:p>
        </p:txBody>
      </p:sp>
      <p:sp>
        <p:nvSpPr>
          <p:cNvPr id="18" name="Text 15"/>
          <p:cNvSpPr/>
          <p:nvPr/>
        </p:nvSpPr>
        <p:spPr>
          <a:xfrm>
            <a:off x="5047488" y="1874520"/>
            <a:ext cx="3246120" cy="2377440"/>
          </a:xfrm>
          <a:prstGeom prst="rect">
            <a:avLst/>
          </a:prstGeom>
          <a:noFill/>
          <a:ln/>
        </p:spPr>
        <p:txBody>
          <a:bodyPr wrap="square" lIns="635" tIns="635" rIns="635" bIns="635" rtlCol="0" anchor="t">
            <a:noAutofit/>
          </a:bodyPr>
          <a:lstStyle/>
          <a:p>
            <a:pPr marL="342900" indent="-342900" algn="l">
              <a:buClr>
                <a:srgbClr val="FFC000"/>
              </a:buClr>
              <a:buFont typeface="+mj-lt"/>
              <a:buAutoNum type="arabicPeriod"/>
            </a:pPr>
            <a:r>
              <a:rPr lang="en-US" dirty="0">
                <a:solidFill>
                  <a:srgbClr val="28323A"/>
                </a:solidFill>
                <a:latin typeface="Arial" panose="020B0604020202020204" pitchFamily="34" charset="0"/>
                <a:ea typeface="Aptos" pitchFamily="34" charset="-122"/>
                <a:cs typeface="Arial" panose="020B0604020202020204" pitchFamily="34" charset="0"/>
              </a:rPr>
              <a:t>Author AB et al. Journal Name. Year; volume(issue):pages.</a:t>
            </a:r>
            <a:endParaRPr lang="en-US" dirty="0">
              <a:latin typeface="Arial" panose="020B0604020202020204" pitchFamily="34" charset="0"/>
              <a:cs typeface="Arial" panose="020B0604020202020204" pitchFamily="34" charset="0"/>
            </a:endParaRPr>
          </a:p>
          <a:p>
            <a:pPr marL="342900" indent="-342900" algn="l">
              <a:buClr>
                <a:srgbClr val="FFC000"/>
              </a:buClr>
              <a:buFont typeface="+mj-lt"/>
              <a:buAutoNum type="arabicPeriod"/>
            </a:pPr>
            <a:r>
              <a:rPr lang="en-US" dirty="0">
                <a:solidFill>
                  <a:srgbClr val="28323A"/>
                </a:solidFill>
                <a:latin typeface="Arial" panose="020B0604020202020204" pitchFamily="34" charset="0"/>
                <a:ea typeface="Aptos" pitchFamily="34" charset="-122"/>
                <a:cs typeface="Arial" panose="020B0604020202020204" pitchFamily="34" charset="0"/>
              </a:rPr>
              <a:t>Author CD et al. Conference / Database / Software. Year.</a:t>
            </a:r>
            <a:endParaRPr lang="en-US" dirty="0">
              <a:latin typeface="Arial" panose="020B0604020202020204" pitchFamily="34" charset="0"/>
              <a:cs typeface="Arial" panose="020B0604020202020204" pitchFamily="34" charset="0"/>
            </a:endParaRPr>
          </a:p>
          <a:p>
            <a:pPr marL="342900" indent="-342900" algn="l">
              <a:buClr>
                <a:srgbClr val="FFC000"/>
              </a:buClr>
              <a:buFont typeface="+mj-lt"/>
              <a:buAutoNum type="arabicPeriod"/>
            </a:pPr>
            <a:r>
              <a:rPr lang="en-US" dirty="0">
                <a:solidFill>
                  <a:srgbClr val="28323A"/>
                </a:solidFill>
                <a:latin typeface="Arial" panose="020B0604020202020204" pitchFamily="34" charset="0"/>
                <a:ea typeface="Aptos" pitchFamily="34" charset="-122"/>
                <a:cs typeface="Arial" panose="020B0604020202020204" pitchFamily="34" charset="0"/>
              </a:rPr>
              <a:t>Author EF et al. DOI or accession number.</a:t>
            </a:r>
            <a:endParaRPr lang="en-US" dirty="0">
              <a:latin typeface="Arial" panose="020B0604020202020204" pitchFamily="34" charset="0"/>
              <a:cs typeface="Arial" panose="020B0604020202020204" pitchFamily="34" charset="0"/>
            </a:endParaRPr>
          </a:p>
          <a:p>
            <a:pPr marL="342900" indent="-342900" algn="l">
              <a:buClr>
                <a:srgbClr val="FFC000"/>
              </a:buClr>
              <a:buFont typeface="+mj-lt"/>
              <a:buAutoNum type="arabicPeriod"/>
            </a:pPr>
            <a:r>
              <a:rPr lang="en-US" dirty="0">
                <a:solidFill>
                  <a:srgbClr val="28323A"/>
                </a:solidFill>
                <a:latin typeface="Arial" panose="020B0604020202020204" pitchFamily="34" charset="0"/>
                <a:ea typeface="Aptos" pitchFamily="34" charset="-122"/>
                <a:cs typeface="Arial" panose="020B0604020202020204" pitchFamily="34" charset="0"/>
              </a:rPr>
              <a:t>Author GH et al. Journal Name. Year.</a:t>
            </a:r>
            <a:endParaRPr lang="en-US" dirty="0">
              <a:latin typeface="Arial" panose="020B0604020202020204" pitchFamily="34" charset="0"/>
              <a:cs typeface="Arial" panose="020B0604020202020204" pitchFamily="34" charset="0"/>
            </a:endParaRPr>
          </a:p>
        </p:txBody>
      </p:sp>
      <p:sp>
        <p:nvSpPr>
          <p:cNvPr id="19" name="Text 16"/>
          <p:cNvSpPr/>
          <p:nvPr/>
        </p:nvSpPr>
        <p:spPr>
          <a:xfrm>
            <a:off x="5047488" y="4645152"/>
            <a:ext cx="3246120" cy="320040"/>
          </a:xfrm>
          <a:prstGeom prst="rect">
            <a:avLst/>
          </a:prstGeom>
          <a:noFill/>
          <a:ln/>
        </p:spPr>
        <p:txBody>
          <a:bodyPr wrap="square" lIns="635" tIns="635" rIns="635" bIns="635" rtlCol="0" anchor="t">
            <a:noAutofit/>
          </a:bodyPr>
          <a:lstStyle/>
          <a:p>
            <a:pPr marL="0" indent="0" algn="ctr">
              <a:buNone/>
            </a:pPr>
            <a:r>
              <a:rPr lang="en-US" sz="1200" b="1" dirty="0">
                <a:solidFill>
                  <a:srgbClr val="F7911E"/>
                </a:solidFill>
                <a:latin typeface="Arial" panose="020B0604020202020204" pitchFamily="34" charset="0"/>
                <a:ea typeface="Aptos" pitchFamily="34" charset="-122"/>
                <a:cs typeface="Arial" panose="020B0604020202020204" pitchFamily="34" charset="0"/>
              </a:rPr>
              <a:t>Keep only the essential references. Use the footer when a slide needs specific citations.</a:t>
            </a:r>
            <a:endParaRPr lang="en-US" sz="1200" dirty="0">
              <a:latin typeface="Arial" panose="020B0604020202020204" pitchFamily="34" charset="0"/>
              <a:cs typeface="Arial" panose="020B0604020202020204" pitchFamily="34" charset="0"/>
            </a:endParaRPr>
          </a:p>
        </p:txBody>
      </p:sp>
      <p:sp>
        <p:nvSpPr>
          <p:cNvPr id="20" name="Shape 17"/>
          <p:cNvSpPr/>
          <p:nvPr/>
        </p:nvSpPr>
        <p:spPr>
          <a:xfrm>
            <a:off x="8915400" y="1234440"/>
            <a:ext cx="2697480" cy="452628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21" name="Shape 18"/>
          <p:cNvSpPr/>
          <p:nvPr/>
        </p:nvSpPr>
        <p:spPr>
          <a:xfrm>
            <a:off x="8915400" y="1234440"/>
            <a:ext cx="2697480" cy="411480"/>
          </a:xfrm>
          <a:prstGeom prst="rect">
            <a:avLst/>
          </a:prstGeom>
          <a:solidFill>
            <a:srgbClr val="102A53"/>
          </a:solidFill>
          <a:ln w="12700">
            <a:solidFill>
              <a:srgbClr val="102A53">
                <a:alpha val="0"/>
              </a:srgbClr>
            </a:solidFill>
            <a:prstDash val="solid"/>
          </a:ln>
        </p:spPr>
      </p:sp>
      <p:sp>
        <p:nvSpPr>
          <p:cNvPr id="22" name="Shape 19"/>
          <p:cNvSpPr/>
          <p:nvPr/>
        </p:nvSpPr>
        <p:spPr>
          <a:xfrm>
            <a:off x="8915400" y="1234440"/>
            <a:ext cx="100584" cy="411480"/>
          </a:xfrm>
          <a:prstGeom prst="rect">
            <a:avLst/>
          </a:prstGeom>
          <a:solidFill>
            <a:srgbClr val="F7911E"/>
          </a:solidFill>
          <a:ln w="12700">
            <a:solidFill>
              <a:srgbClr val="F7911E">
                <a:alpha val="0"/>
              </a:srgbClr>
            </a:solidFill>
            <a:prstDash val="solid"/>
          </a:ln>
        </p:spPr>
      </p:sp>
      <p:sp>
        <p:nvSpPr>
          <p:cNvPr id="23" name="Text 20"/>
          <p:cNvSpPr/>
          <p:nvPr/>
        </p:nvSpPr>
        <p:spPr>
          <a:xfrm>
            <a:off x="9079992" y="1316032"/>
            <a:ext cx="237744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CONTACT</a:t>
            </a:r>
            <a:endParaRPr lang="en-US" dirty="0">
              <a:latin typeface="Arial" panose="020B0604020202020204" pitchFamily="34" charset="0"/>
              <a:cs typeface="Arial" panose="020B0604020202020204" pitchFamily="34" charset="0"/>
            </a:endParaRPr>
          </a:p>
        </p:txBody>
      </p:sp>
      <p:sp>
        <p:nvSpPr>
          <p:cNvPr id="24" name="Shape 21"/>
          <p:cNvSpPr/>
          <p:nvPr/>
        </p:nvSpPr>
        <p:spPr>
          <a:xfrm>
            <a:off x="9464040" y="1965960"/>
            <a:ext cx="1600200" cy="1600200"/>
          </a:xfrm>
          <a:prstGeom prst="roundRect">
            <a:avLst/>
          </a:prstGeom>
          <a:solidFill>
            <a:srgbClr val="FFFFFF"/>
          </a:solidFill>
          <a:ln w="12700">
            <a:solidFill>
              <a:srgbClr val="102A53"/>
            </a:solidFill>
            <a:prstDash val="solid"/>
          </a:ln>
        </p:spPr>
      </p:sp>
      <p:sp>
        <p:nvSpPr>
          <p:cNvPr id="25" name="Text 22"/>
          <p:cNvSpPr/>
          <p:nvPr/>
        </p:nvSpPr>
        <p:spPr>
          <a:xfrm>
            <a:off x="9866376" y="2532888"/>
            <a:ext cx="777240" cy="292608"/>
          </a:xfrm>
          <a:prstGeom prst="rect">
            <a:avLst/>
          </a:prstGeom>
          <a:noFill/>
          <a:ln/>
        </p:spPr>
        <p:txBody>
          <a:bodyPr wrap="square" lIns="635" tIns="635" rIns="635" bIns="635" rtlCol="0" anchor="t">
            <a:normAutofit fontScale="92500" lnSpcReduction="20000"/>
          </a:bodyPr>
          <a:lstStyle/>
          <a:p>
            <a:pPr marL="0" indent="0" algn="ctr">
              <a:buNone/>
            </a:pPr>
            <a:r>
              <a:rPr lang="en-US" sz="2500" b="1" dirty="0">
                <a:solidFill>
                  <a:srgbClr val="6C7A6C"/>
                </a:solidFill>
                <a:latin typeface="Aptos" pitchFamily="34" charset="0"/>
                <a:ea typeface="Aptos" pitchFamily="34" charset="-122"/>
                <a:cs typeface="Aptos" pitchFamily="34" charset="-120"/>
              </a:rPr>
              <a:t>QR</a:t>
            </a:r>
            <a:endParaRPr lang="en-US" sz="2500" dirty="0"/>
          </a:p>
        </p:txBody>
      </p:sp>
      <p:sp>
        <p:nvSpPr>
          <p:cNvPr id="26" name="Text 23"/>
          <p:cNvSpPr/>
          <p:nvPr/>
        </p:nvSpPr>
        <p:spPr>
          <a:xfrm>
            <a:off x="9198864" y="3950208"/>
            <a:ext cx="2148840" cy="731520"/>
          </a:xfrm>
          <a:prstGeom prst="rect">
            <a:avLst/>
          </a:prstGeom>
          <a:noFill/>
          <a:ln/>
        </p:spPr>
        <p:txBody>
          <a:bodyPr wrap="square" lIns="635" tIns="635" rIns="635" bIns="635" rtlCol="0" anchor="t">
            <a:noAutofit/>
          </a:bodyPr>
          <a:lstStyle/>
          <a:p>
            <a:pPr marL="0" indent="0" algn="ctr">
              <a:buNone/>
            </a:pPr>
            <a:r>
              <a:rPr lang="en-US" sz="1600" dirty="0">
                <a:solidFill>
                  <a:srgbClr val="28323A"/>
                </a:solidFill>
                <a:latin typeface="Arial" panose="020B0604020202020204" pitchFamily="34" charset="0"/>
                <a:ea typeface="Aptos" pitchFamily="34" charset="-122"/>
                <a:cs typeface="Arial" panose="020B0604020202020204" pitchFamily="34" charset="0"/>
              </a:rPr>
              <a:t>email@institution.edu</a:t>
            </a:r>
            <a:endParaRPr lang="en-US" sz="1600" dirty="0">
              <a:latin typeface="Arial" panose="020B0604020202020204" pitchFamily="34" charset="0"/>
              <a:cs typeface="Arial" panose="020B0604020202020204" pitchFamily="34" charset="0"/>
            </a:endParaRPr>
          </a:p>
          <a:p>
            <a:pPr marL="0" indent="0" algn="ctr">
              <a:buNone/>
            </a:pPr>
            <a:r>
              <a:rPr lang="en-US" sz="1600" dirty="0">
                <a:solidFill>
                  <a:srgbClr val="28323A"/>
                </a:solidFill>
                <a:latin typeface="Arial" panose="020B0604020202020204" pitchFamily="34" charset="0"/>
                <a:ea typeface="Aptos" pitchFamily="34" charset="-122"/>
                <a:cs typeface="Arial" panose="020B0604020202020204" pitchFamily="34" charset="0"/>
              </a:rPr>
              <a:t>github.com/user/project</a:t>
            </a:r>
            <a:endParaRPr lang="en-US" sz="1600" dirty="0">
              <a:latin typeface="Arial" panose="020B0604020202020204" pitchFamily="34" charset="0"/>
              <a:cs typeface="Arial" panose="020B0604020202020204" pitchFamily="34" charset="0"/>
            </a:endParaRPr>
          </a:p>
          <a:p>
            <a:pPr marL="0" indent="0" algn="ctr">
              <a:buNone/>
            </a:pPr>
            <a:r>
              <a:rPr lang="en-US" sz="1600" dirty="0">
                <a:solidFill>
                  <a:srgbClr val="28323A"/>
                </a:solidFill>
                <a:latin typeface="Arial" panose="020B0604020202020204" pitchFamily="34" charset="0"/>
                <a:ea typeface="Aptos" pitchFamily="34" charset="-122"/>
                <a:cs typeface="Arial" panose="020B0604020202020204" pitchFamily="34" charset="0"/>
              </a:rPr>
              <a:t>website.org</a:t>
            </a:r>
            <a:endParaRPr lang="en-US" sz="1600" dirty="0">
              <a:latin typeface="Arial" panose="020B0604020202020204" pitchFamily="34" charset="0"/>
              <a:cs typeface="Arial" panose="020B0604020202020204" pitchFamily="34" charset="0"/>
            </a:endParaRPr>
          </a:p>
        </p:txBody>
      </p:sp>
      <p:sp>
        <p:nvSpPr>
          <p:cNvPr id="27" name="Shape 24"/>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28" name="Shape 25"/>
          <p:cNvSpPr/>
          <p:nvPr/>
        </p:nvSpPr>
        <p:spPr>
          <a:xfrm>
            <a:off x="0" y="6419088"/>
            <a:ext cx="12191695" cy="0"/>
          </a:xfrm>
          <a:prstGeom prst="line">
            <a:avLst/>
          </a:prstGeom>
          <a:noFill/>
          <a:ln w="29210">
            <a:solidFill>
              <a:srgbClr val="F7911E"/>
            </a:solidFill>
            <a:prstDash val="solid"/>
          </a:ln>
        </p:spPr>
      </p:sp>
      <p:pic>
        <p:nvPicPr>
          <p:cNvPr id="33" name="Image 1" descr="/mnt/data/logo_bsb2026_clean.png">
            <a:extLst>
              <a:ext uri="{FF2B5EF4-FFF2-40B4-BE49-F238E27FC236}">
                <a16:creationId xmlns:a16="http://schemas.microsoft.com/office/drawing/2014/main" id="{A54340C1-F188-4F5C-ABDB-04186E3F0D0D}"/>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34" name="Text 29">
            <a:extLst>
              <a:ext uri="{FF2B5EF4-FFF2-40B4-BE49-F238E27FC236}">
                <a16:creationId xmlns:a16="http://schemas.microsoft.com/office/drawing/2014/main" id="{95FA621B-14E7-46E4-AB23-852D704E85F7}"/>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36" name="Text 31">
            <a:extLst>
              <a:ext uri="{FF2B5EF4-FFF2-40B4-BE49-F238E27FC236}">
                <a16:creationId xmlns:a16="http://schemas.microsoft.com/office/drawing/2014/main" id="{2CAEE26D-4139-4261-918B-E5F7F5C4C4AC}"/>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11 / 13</a:t>
            </a:r>
            <a:endParaRPr lang="en-US" sz="1000" dirty="0"/>
          </a:p>
        </p:txBody>
      </p:sp>
      <p:sp>
        <p:nvSpPr>
          <p:cNvPr id="31" name="Text 30">
            <a:extLst>
              <a:ext uri="{FF2B5EF4-FFF2-40B4-BE49-F238E27FC236}">
                <a16:creationId xmlns:a16="http://schemas.microsoft.com/office/drawing/2014/main" id="{C93CE42F-190A-479B-80AE-84E20DA35D1F}"/>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2F2F2"/>
        </a:solidFill>
        <a:effectLst/>
      </p:bgPr>
    </p:bg>
    <p:spTree>
      <p:nvGrpSpPr>
        <p:cNvPr id="1" name=""/>
        <p:cNvGrpSpPr/>
        <p:nvPr/>
      </p:nvGrpSpPr>
      <p:grpSpPr>
        <a:xfrm>
          <a:off x="0" y="0"/>
          <a:ext cx="0" cy="0"/>
          <a:chOff x="0" y="0"/>
          <a:chExt cx="0" cy="0"/>
        </a:xfrm>
      </p:grpSpPr>
      <p:sp>
        <p:nvSpPr>
          <p:cNvPr id="3" name="Text 0"/>
          <p:cNvSpPr/>
          <p:nvPr/>
        </p:nvSpPr>
        <p:spPr>
          <a:xfrm>
            <a:off x="512064" y="292608"/>
            <a:ext cx="8138160" cy="384048"/>
          </a:xfrm>
          <a:prstGeom prst="rect">
            <a:avLst/>
          </a:prstGeom>
          <a:noFill/>
          <a:ln/>
        </p:spPr>
        <p:txBody>
          <a:bodyPr wrap="square" lIns="635" tIns="635" rIns="635" bIns="635" rtlCol="0" anchor="t">
            <a:noAutofit/>
          </a:bodyPr>
          <a:lstStyle/>
          <a:p>
            <a:pPr marL="0" indent="0" algn="l">
              <a:buNone/>
            </a:pPr>
            <a:r>
              <a:rPr lang="en-US" sz="2600" b="1" dirty="0">
                <a:solidFill>
                  <a:srgbClr val="102A53"/>
                </a:solidFill>
                <a:latin typeface="Arial" panose="020B0604020202020204" pitchFamily="34" charset="0"/>
                <a:ea typeface="Aptos Display" pitchFamily="34" charset="-122"/>
                <a:cs typeface="Arial" panose="020B0604020202020204" pitchFamily="34" charset="0"/>
              </a:rPr>
              <a:t>Blank content slide</a:t>
            </a:r>
            <a:endParaRPr lang="en-US" sz="2600" dirty="0">
              <a:latin typeface="Arial" panose="020B0604020202020204" pitchFamily="34" charset="0"/>
              <a:cs typeface="Arial" panose="020B0604020202020204" pitchFamily="34" charset="0"/>
            </a:endParaRPr>
          </a:p>
        </p:txBody>
      </p:sp>
      <p:sp>
        <p:nvSpPr>
          <p:cNvPr id="4" name="Text 1"/>
          <p:cNvSpPr/>
          <p:nvPr/>
        </p:nvSpPr>
        <p:spPr>
          <a:xfrm>
            <a:off x="530352" y="713232"/>
            <a:ext cx="7772400" cy="201168"/>
          </a:xfrm>
          <a:prstGeom prst="rect">
            <a:avLst/>
          </a:prstGeom>
          <a:noFill/>
          <a:ln/>
        </p:spPr>
        <p:txBody>
          <a:bodyPr wrap="square" lIns="635" tIns="635" rIns="635" bIns="635" rtlCol="0" anchor="t">
            <a:normAutofit/>
          </a:bodyPr>
          <a:lstStyle/>
          <a:p>
            <a:pPr marL="0" indent="0" algn="l">
              <a:buNone/>
            </a:pPr>
            <a:r>
              <a:rPr lang="en-US" sz="1200" dirty="0">
                <a:solidFill>
                  <a:srgbClr val="5F6B66"/>
                </a:solidFill>
                <a:latin typeface="Arial" panose="020B0604020202020204" pitchFamily="34" charset="0"/>
                <a:ea typeface="Aptos" pitchFamily="34" charset="-122"/>
                <a:cs typeface="Arial" panose="020B0604020202020204" pitchFamily="34" charset="0"/>
              </a:rPr>
              <a:t>Use this slide to build additional sections while keeping the template consistent</a:t>
            </a:r>
            <a:endParaRPr lang="en-US" sz="1200" dirty="0">
              <a:latin typeface="Arial" panose="020B0604020202020204" pitchFamily="34" charset="0"/>
              <a:cs typeface="Arial" panose="020B0604020202020204" pitchFamily="34" charset="0"/>
            </a:endParaRPr>
          </a:p>
        </p:txBody>
      </p:sp>
      <p:sp>
        <p:nvSpPr>
          <p:cNvPr id="5" name="Shape 2"/>
          <p:cNvSpPr/>
          <p:nvPr/>
        </p:nvSpPr>
        <p:spPr>
          <a:xfrm>
            <a:off x="512064" y="960120"/>
            <a:ext cx="8083296" cy="0"/>
          </a:xfrm>
          <a:prstGeom prst="line">
            <a:avLst/>
          </a:prstGeom>
          <a:noFill/>
          <a:ln w="29210">
            <a:solidFill>
              <a:srgbClr val="F7911E"/>
            </a:solidFill>
            <a:prstDash val="solid"/>
          </a:ln>
        </p:spPr>
      </p:sp>
      <p:sp>
        <p:nvSpPr>
          <p:cNvPr id="8" name="Shape 4"/>
          <p:cNvSpPr/>
          <p:nvPr/>
        </p:nvSpPr>
        <p:spPr>
          <a:xfrm>
            <a:off x="594360" y="1234440"/>
            <a:ext cx="5257800" cy="452628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9" name="Shape 5"/>
          <p:cNvSpPr/>
          <p:nvPr/>
        </p:nvSpPr>
        <p:spPr>
          <a:xfrm>
            <a:off x="594360" y="1234440"/>
            <a:ext cx="5257800" cy="411480"/>
          </a:xfrm>
          <a:prstGeom prst="rect">
            <a:avLst/>
          </a:prstGeom>
          <a:solidFill>
            <a:srgbClr val="102A53"/>
          </a:solidFill>
          <a:ln w="12700">
            <a:solidFill>
              <a:srgbClr val="102A53">
                <a:alpha val="0"/>
              </a:srgbClr>
            </a:solidFill>
            <a:prstDash val="solid"/>
          </a:ln>
        </p:spPr>
      </p:sp>
      <p:sp>
        <p:nvSpPr>
          <p:cNvPr id="10" name="Shape 6"/>
          <p:cNvSpPr/>
          <p:nvPr/>
        </p:nvSpPr>
        <p:spPr>
          <a:xfrm>
            <a:off x="594360" y="1234440"/>
            <a:ext cx="100584" cy="411480"/>
          </a:xfrm>
          <a:prstGeom prst="rect">
            <a:avLst/>
          </a:prstGeom>
          <a:solidFill>
            <a:srgbClr val="F7911E"/>
          </a:solidFill>
          <a:ln w="12700">
            <a:solidFill>
              <a:srgbClr val="F7911E">
                <a:alpha val="0"/>
              </a:srgbClr>
            </a:solidFill>
            <a:prstDash val="solid"/>
          </a:ln>
        </p:spPr>
      </p:sp>
      <p:sp>
        <p:nvSpPr>
          <p:cNvPr id="11" name="Text 7"/>
          <p:cNvSpPr/>
          <p:nvPr/>
        </p:nvSpPr>
        <p:spPr>
          <a:xfrm>
            <a:off x="758952" y="1316032"/>
            <a:ext cx="493776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LEFT COLUMN</a:t>
            </a:r>
            <a:endParaRPr lang="en-US" dirty="0">
              <a:latin typeface="Arial" panose="020B0604020202020204" pitchFamily="34" charset="0"/>
              <a:cs typeface="Arial" panose="020B0604020202020204" pitchFamily="34" charset="0"/>
            </a:endParaRPr>
          </a:p>
        </p:txBody>
      </p:sp>
      <p:sp>
        <p:nvSpPr>
          <p:cNvPr id="12" name="Shape 8"/>
          <p:cNvSpPr/>
          <p:nvPr/>
        </p:nvSpPr>
        <p:spPr>
          <a:xfrm>
            <a:off x="914400" y="1920240"/>
            <a:ext cx="4617720" cy="1920240"/>
          </a:xfrm>
          <a:prstGeom prst="roundRect">
            <a:avLst>
              <a:gd name="adj" fmla="val 0"/>
            </a:avLst>
          </a:prstGeom>
          <a:solidFill>
            <a:srgbClr val="EEF2EE"/>
          </a:solidFill>
          <a:ln w="11430">
            <a:solidFill>
              <a:srgbClr val="CED7CE"/>
            </a:solidFill>
            <a:prstDash val="solid"/>
          </a:ln>
        </p:spPr>
      </p:sp>
      <p:sp>
        <p:nvSpPr>
          <p:cNvPr id="13" name="Text 9"/>
          <p:cNvSpPr/>
          <p:nvPr/>
        </p:nvSpPr>
        <p:spPr>
          <a:xfrm>
            <a:off x="1051560" y="2788920"/>
            <a:ext cx="4343400" cy="182880"/>
          </a:xfrm>
          <a:prstGeom prst="rect">
            <a:avLst/>
          </a:prstGeom>
          <a:noFill/>
          <a:ln/>
        </p:spPr>
        <p:txBody>
          <a:bodyPr wrap="square" lIns="635" tIns="635" rIns="635" bIns="635" rtlCol="0" anchor="ctr">
            <a:normAutofit lnSpcReduction="10000"/>
          </a:bodyPr>
          <a:lstStyle/>
          <a:p>
            <a:pPr marL="0" indent="0" algn="ctr">
              <a:buNone/>
            </a:pPr>
            <a:r>
              <a:rPr lang="en-US" sz="1200" b="1" dirty="0">
                <a:solidFill>
                  <a:srgbClr val="6C7A6C"/>
                </a:solidFill>
                <a:latin typeface="Arial" panose="020B0604020202020204" pitchFamily="34" charset="0"/>
                <a:ea typeface="Aptos" pitchFamily="34" charset="-122"/>
                <a:cs typeface="Arial" panose="020B0604020202020204" pitchFamily="34" charset="0"/>
              </a:rPr>
              <a:t>INSERT FIGURE / TABLE</a:t>
            </a:r>
            <a:endParaRPr lang="en-US" sz="1200" dirty="0">
              <a:latin typeface="Arial" panose="020B0604020202020204" pitchFamily="34" charset="0"/>
              <a:cs typeface="Arial" panose="020B0604020202020204" pitchFamily="34" charset="0"/>
            </a:endParaRPr>
          </a:p>
        </p:txBody>
      </p:sp>
      <p:sp>
        <p:nvSpPr>
          <p:cNvPr id="14" name="Text 10"/>
          <p:cNvSpPr/>
          <p:nvPr/>
        </p:nvSpPr>
        <p:spPr>
          <a:xfrm>
            <a:off x="1005840" y="1993392"/>
            <a:ext cx="4434840" cy="164592"/>
          </a:xfrm>
          <a:prstGeom prst="rect">
            <a:avLst/>
          </a:prstGeom>
          <a:noFill/>
          <a:ln/>
        </p:spPr>
        <p:txBody>
          <a:bodyPr wrap="square" lIns="635" tIns="635" rIns="635" bIns="635" rtlCol="0" anchor="t">
            <a:noAutofit/>
          </a:bodyPr>
          <a:lstStyle/>
          <a:p>
            <a:pPr marL="0" indent="0" algn="l">
              <a:buNone/>
            </a:pPr>
            <a:r>
              <a:rPr lang="en-US" sz="1400" b="1" dirty="0">
                <a:solidFill>
                  <a:srgbClr val="5F6B66"/>
                </a:solidFill>
                <a:latin typeface="Arial" panose="020B0604020202020204" pitchFamily="34" charset="0"/>
                <a:ea typeface="Aptos" pitchFamily="34" charset="-122"/>
                <a:cs typeface="Arial" panose="020B0604020202020204" pitchFamily="34" charset="0"/>
              </a:rPr>
              <a:t>Add chart, image, table or code summary</a:t>
            </a:r>
            <a:endParaRPr lang="en-US" sz="1400" dirty="0">
              <a:latin typeface="Arial" panose="020B0604020202020204" pitchFamily="34" charset="0"/>
              <a:cs typeface="Arial" panose="020B0604020202020204" pitchFamily="34" charset="0"/>
            </a:endParaRPr>
          </a:p>
        </p:txBody>
      </p:sp>
      <p:sp>
        <p:nvSpPr>
          <p:cNvPr id="15" name="Text 11"/>
          <p:cNvSpPr/>
          <p:nvPr/>
        </p:nvSpPr>
        <p:spPr>
          <a:xfrm>
            <a:off x="914399" y="4297680"/>
            <a:ext cx="1885071" cy="228600"/>
          </a:xfrm>
          <a:prstGeom prst="rect">
            <a:avLst/>
          </a:prstGeom>
          <a:noFill/>
          <a:ln/>
        </p:spPr>
        <p:txBody>
          <a:bodyPr wrap="square" lIns="635" tIns="635" rIns="635" bIns="635" rtlCol="0" anchor="t">
            <a:noAutofit/>
          </a:bodyPr>
          <a:lstStyle/>
          <a:p>
            <a:pPr marL="0" indent="0" algn="l">
              <a:buNone/>
            </a:pPr>
            <a:r>
              <a:rPr lang="en-US" b="1" dirty="0">
                <a:solidFill>
                  <a:srgbClr val="102A53"/>
                </a:solidFill>
                <a:latin typeface="Arial" panose="020B0604020202020204" pitchFamily="34" charset="0"/>
                <a:ea typeface="Aptos" pitchFamily="34" charset="-122"/>
                <a:cs typeface="Arial" panose="020B0604020202020204" pitchFamily="34" charset="0"/>
              </a:rPr>
              <a:t>Key message</a:t>
            </a:r>
            <a:endParaRPr lang="en-US" dirty="0">
              <a:latin typeface="Arial" panose="020B0604020202020204" pitchFamily="34" charset="0"/>
              <a:cs typeface="Arial" panose="020B0604020202020204" pitchFamily="34" charset="0"/>
            </a:endParaRPr>
          </a:p>
        </p:txBody>
      </p:sp>
      <p:sp>
        <p:nvSpPr>
          <p:cNvPr id="16" name="Text 12"/>
          <p:cNvSpPr/>
          <p:nvPr/>
        </p:nvSpPr>
        <p:spPr>
          <a:xfrm>
            <a:off x="914400" y="4645152"/>
            <a:ext cx="4480560" cy="347472"/>
          </a:xfrm>
          <a:prstGeom prst="rect">
            <a:avLst/>
          </a:prstGeom>
          <a:noFill/>
          <a:ln/>
        </p:spPr>
        <p:txBody>
          <a:bodyPr wrap="square" lIns="635" tIns="635" rIns="635" bIns="635" rtlCol="0" anchor="t">
            <a:noAutofit/>
          </a:bodyPr>
          <a:lstStyle/>
          <a:p>
            <a:pPr marL="0" indent="0" algn="l">
              <a:buNone/>
            </a:pPr>
            <a:r>
              <a:rPr lang="en-US" dirty="0">
                <a:solidFill>
                  <a:srgbClr val="28323A"/>
                </a:solidFill>
                <a:latin typeface="Arial" panose="020B0604020202020204" pitchFamily="34" charset="0"/>
                <a:ea typeface="Aptos" pitchFamily="34" charset="-122"/>
                <a:cs typeface="Arial" panose="020B0604020202020204" pitchFamily="34" charset="0"/>
              </a:rPr>
              <a:t>Write a short interpretation that explains the visual evidence.</a:t>
            </a:r>
            <a:endParaRPr lang="en-US" dirty="0">
              <a:latin typeface="Arial" panose="020B0604020202020204" pitchFamily="34" charset="0"/>
              <a:cs typeface="Arial" panose="020B0604020202020204" pitchFamily="34" charset="0"/>
            </a:endParaRPr>
          </a:p>
        </p:txBody>
      </p:sp>
      <p:sp>
        <p:nvSpPr>
          <p:cNvPr id="17" name="Shape 13"/>
          <p:cNvSpPr/>
          <p:nvPr/>
        </p:nvSpPr>
        <p:spPr>
          <a:xfrm>
            <a:off x="6263640" y="1234440"/>
            <a:ext cx="5257800" cy="4526280"/>
          </a:xfrm>
          <a:prstGeom prst="roundRect">
            <a:avLst>
              <a:gd name="adj" fmla="val 0"/>
            </a:avLst>
          </a:prstGeom>
          <a:solidFill>
            <a:srgbClr val="FFFFFF"/>
          </a:solidFill>
          <a:ln w="10160">
            <a:solidFill>
              <a:srgbClr val="D9E1DA"/>
            </a:solidFill>
            <a:prstDash val="solid"/>
          </a:ln>
          <a:effectLst>
            <a:outerShdw blurRad="17780" dist="50800" dir="2700000" algn="bl" rotWithShape="0">
              <a:srgbClr val="C6CCC6">
                <a:alpha val="18000"/>
              </a:srgbClr>
            </a:outerShdw>
          </a:effectLst>
        </p:spPr>
      </p:sp>
      <p:sp>
        <p:nvSpPr>
          <p:cNvPr id="18" name="Shape 14"/>
          <p:cNvSpPr/>
          <p:nvPr/>
        </p:nvSpPr>
        <p:spPr>
          <a:xfrm>
            <a:off x="6263640" y="1234440"/>
            <a:ext cx="5257800" cy="411480"/>
          </a:xfrm>
          <a:prstGeom prst="rect">
            <a:avLst/>
          </a:prstGeom>
          <a:solidFill>
            <a:srgbClr val="6C7A6C"/>
          </a:solidFill>
          <a:ln w="12700">
            <a:solidFill>
              <a:srgbClr val="6C7A6C">
                <a:alpha val="0"/>
              </a:srgbClr>
            </a:solidFill>
            <a:prstDash val="solid"/>
          </a:ln>
        </p:spPr>
      </p:sp>
      <p:sp>
        <p:nvSpPr>
          <p:cNvPr id="19" name="Shape 15"/>
          <p:cNvSpPr/>
          <p:nvPr/>
        </p:nvSpPr>
        <p:spPr>
          <a:xfrm>
            <a:off x="6263640" y="1234440"/>
            <a:ext cx="100584" cy="411480"/>
          </a:xfrm>
          <a:prstGeom prst="rect">
            <a:avLst/>
          </a:prstGeom>
          <a:solidFill>
            <a:srgbClr val="F7911E"/>
          </a:solidFill>
          <a:ln w="12700">
            <a:solidFill>
              <a:srgbClr val="F7911E">
                <a:alpha val="0"/>
              </a:srgbClr>
            </a:solidFill>
            <a:prstDash val="solid"/>
          </a:ln>
        </p:spPr>
      </p:sp>
      <p:sp>
        <p:nvSpPr>
          <p:cNvPr id="20" name="Text 16"/>
          <p:cNvSpPr/>
          <p:nvPr/>
        </p:nvSpPr>
        <p:spPr>
          <a:xfrm>
            <a:off x="6428232" y="1316032"/>
            <a:ext cx="4937760" cy="164592"/>
          </a:xfrm>
          <a:prstGeom prst="rect">
            <a:avLst/>
          </a:prstGeom>
          <a:noFill/>
          <a:ln/>
        </p:spPr>
        <p:txBody>
          <a:bodyPr wrap="square" lIns="635" tIns="635" rIns="635" bIns="635" rtlCol="0" anchor="t">
            <a:noAutofit/>
          </a:bodyPr>
          <a:lstStyle/>
          <a:p>
            <a:pPr marL="0" indent="0" algn="l">
              <a:buNone/>
            </a:pPr>
            <a:r>
              <a:rPr lang="en-US" b="1" dirty="0">
                <a:solidFill>
                  <a:srgbClr val="FFFFFF"/>
                </a:solidFill>
                <a:latin typeface="Arial" panose="020B0604020202020204" pitchFamily="34" charset="0"/>
                <a:ea typeface="Aptos" pitchFamily="34" charset="-122"/>
                <a:cs typeface="Arial" panose="020B0604020202020204" pitchFamily="34" charset="0"/>
              </a:rPr>
              <a:t>RIGHT COLUMN</a:t>
            </a:r>
            <a:endParaRPr lang="en-US" dirty="0">
              <a:latin typeface="Arial" panose="020B0604020202020204" pitchFamily="34" charset="0"/>
              <a:cs typeface="Arial" panose="020B0604020202020204" pitchFamily="34" charset="0"/>
            </a:endParaRPr>
          </a:p>
        </p:txBody>
      </p:sp>
      <p:sp>
        <p:nvSpPr>
          <p:cNvPr id="21" name="Text 17"/>
          <p:cNvSpPr/>
          <p:nvPr/>
        </p:nvSpPr>
        <p:spPr>
          <a:xfrm>
            <a:off x="6583680" y="1920240"/>
            <a:ext cx="4389120" cy="2560320"/>
          </a:xfrm>
          <a:prstGeom prst="rect">
            <a:avLst/>
          </a:prstGeom>
          <a:noFill/>
          <a:ln/>
        </p:spPr>
        <p:txBody>
          <a:bodyPr wrap="square" lIns="635" tIns="635" rIns="635" bIns="635" rtlCol="0" anchor="t">
            <a:normAutofit/>
          </a:bodyPr>
          <a:lstStyle/>
          <a:p>
            <a:pPr marL="285750" indent="-285750" algn="l">
              <a:buClr>
                <a:srgbClr val="FFC000"/>
              </a:buClr>
              <a:buFont typeface="Wingdings" panose="05000000000000000000" pitchFamily="2" charset="2"/>
              <a:buChar char="§"/>
            </a:pPr>
            <a:r>
              <a:rPr lang="en-US" dirty="0">
                <a:solidFill>
                  <a:srgbClr val="28323A"/>
                </a:solidFill>
                <a:latin typeface="Arial" panose="020B0604020202020204" pitchFamily="34" charset="0"/>
                <a:ea typeface="Aptos" pitchFamily="34" charset="-122"/>
                <a:cs typeface="Arial" panose="020B0604020202020204" pitchFamily="34" charset="0"/>
              </a:rPr>
              <a:t>Finding or argument 1
Finding or argument 2
Finding or argument 3
Implication or next step</a:t>
            </a:r>
            <a:endParaRPr lang="en-US" dirty="0">
              <a:latin typeface="Arial" panose="020B0604020202020204" pitchFamily="34" charset="0"/>
              <a:cs typeface="Arial" panose="020B0604020202020204" pitchFamily="34" charset="0"/>
            </a:endParaRPr>
          </a:p>
        </p:txBody>
      </p:sp>
      <p:sp>
        <p:nvSpPr>
          <p:cNvPr id="22" name="Shape 18"/>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23" name="Shape 19"/>
          <p:cNvSpPr/>
          <p:nvPr/>
        </p:nvSpPr>
        <p:spPr>
          <a:xfrm>
            <a:off x="0" y="6419088"/>
            <a:ext cx="12191695" cy="0"/>
          </a:xfrm>
          <a:prstGeom prst="line">
            <a:avLst/>
          </a:prstGeom>
          <a:noFill/>
          <a:ln w="29210">
            <a:solidFill>
              <a:srgbClr val="F7911E"/>
            </a:solidFill>
            <a:prstDash val="solid"/>
          </a:ln>
        </p:spPr>
      </p:sp>
      <p:pic>
        <p:nvPicPr>
          <p:cNvPr id="28" name="Image 1" descr="/mnt/data/logo_bsb2026_clean.png">
            <a:extLst>
              <a:ext uri="{FF2B5EF4-FFF2-40B4-BE49-F238E27FC236}">
                <a16:creationId xmlns:a16="http://schemas.microsoft.com/office/drawing/2014/main" id="{876CC18C-4646-43B2-B6BE-3ED5CDE77DD3}"/>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29" name="Text 29">
            <a:extLst>
              <a:ext uri="{FF2B5EF4-FFF2-40B4-BE49-F238E27FC236}">
                <a16:creationId xmlns:a16="http://schemas.microsoft.com/office/drawing/2014/main" id="{7A26EF0E-70AF-4840-9CB0-38EB34AC88DC}"/>
              </a:ext>
            </a:extLst>
          </p:cNvPr>
          <p:cNvSpPr/>
          <p:nvPr/>
        </p:nvSpPr>
        <p:spPr>
          <a:xfrm>
            <a:off x="566928" y="6559766"/>
            <a:ext cx="8092440" cy="182880"/>
          </a:xfrm>
          <a:prstGeom prst="rect">
            <a:avLst/>
          </a:prstGeom>
          <a:noFill/>
          <a:ln/>
        </p:spPr>
        <p:txBody>
          <a:bodyPr wrap="square" lIns="635" tIns="635" rIns="635" bIns="635" rtlCol="0" anchor="t">
            <a:noAutofit/>
          </a:bodyPr>
          <a:lstStyle/>
          <a:p>
            <a:pPr marL="0" indent="0" algn="l">
              <a:buNone/>
            </a:pPr>
            <a:r>
              <a:rPr lang="en-US" sz="1400" dirty="0">
                <a:solidFill>
                  <a:srgbClr val="E8EFE8"/>
                </a:solidFill>
                <a:latin typeface="Aptos" pitchFamily="34" charset="0"/>
                <a:ea typeface="Aptos" pitchFamily="34" charset="-122"/>
                <a:cs typeface="Aptos" pitchFamily="34" charset="-120"/>
              </a:rPr>
              <a:t>References / notes: template instructions only.</a:t>
            </a:r>
            <a:endParaRPr lang="en-US" sz="1400" dirty="0"/>
          </a:p>
        </p:txBody>
      </p:sp>
      <p:sp>
        <p:nvSpPr>
          <p:cNvPr id="31" name="Text 31">
            <a:extLst>
              <a:ext uri="{FF2B5EF4-FFF2-40B4-BE49-F238E27FC236}">
                <a16:creationId xmlns:a16="http://schemas.microsoft.com/office/drawing/2014/main" id="{6C452AEF-4A88-4854-9E4B-0B1AF74EFD51}"/>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12 / 13</a:t>
            </a:r>
            <a:endParaRPr lang="en-US" sz="1000" dirty="0"/>
          </a:p>
        </p:txBody>
      </p:sp>
      <p:sp>
        <p:nvSpPr>
          <p:cNvPr id="25" name="Text 30">
            <a:extLst>
              <a:ext uri="{FF2B5EF4-FFF2-40B4-BE49-F238E27FC236}">
                <a16:creationId xmlns:a16="http://schemas.microsoft.com/office/drawing/2014/main" id="{0E7683B1-4F43-4115-8ADF-6E4C62CE09BB}"/>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2F2F2"/>
        </a:solidFill>
        <a:effectLst/>
      </p:bgPr>
    </p:bg>
    <p:spTree>
      <p:nvGrpSpPr>
        <p:cNvPr id="1" name=""/>
        <p:cNvGrpSpPr/>
        <p:nvPr/>
      </p:nvGrpSpPr>
      <p:grpSpPr>
        <a:xfrm>
          <a:off x="0" y="0"/>
          <a:ext cx="0" cy="0"/>
          <a:chOff x="0" y="0"/>
          <a:chExt cx="0" cy="0"/>
        </a:xfrm>
      </p:grpSpPr>
      <p:sp>
        <p:nvSpPr>
          <p:cNvPr id="5" name="Text 1"/>
          <p:cNvSpPr/>
          <p:nvPr/>
        </p:nvSpPr>
        <p:spPr>
          <a:xfrm>
            <a:off x="841248" y="3127248"/>
            <a:ext cx="4206240" cy="292608"/>
          </a:xfrm>
          <a:prstGeom prst="rect">
            <a:avLst/>
          </a:prstGeom>
          <a:noFill/>
          <a:ln/>
        </p:spPr>
        <p:txBody>
          <a:bodyPr wrap="square" lIns="635" tIns="635" rIns="635" bIns="635" rtlCol="0" anchor="t">
            <a:normAutofit/>
          </a:bodyPr>
          <a:lstStyle/>
          <a:p>
            <a:pPr marL="0" indent="0" algn="l">
              <a:buNone/>
            </a:pPr>
            <a:r>
              <a:rPr lang="en-US" sz="1800" dirty="0">
                <a:solidFill>
                  <a:srgbClr val="102A53"/>
                </a:solidFill>
                <a:latin typeface="Arial" panose="020B0604020202020204" pitchFamily="34" charset="0"/>
                <a:ea typeface="Aptos" pitchFamily="34" charset="-122"/>
                <a:cs typeface="Arial" panose="020B0604020202020204" pitchFamily="34" charset="0"/>
              </a:rPr>
              <a:t>Questions and discussion</a:t>
            </a:r>
            <a:endParaRPr lang="en-US" sz="1800" dirty="0">
              <a:solidFill>
                <a:srgbClr val="102A53"/>
              </a:solidFill>
              <a:latin typeface="Arial" panose="020B0604020202020204" pitchFamily="34" charset="0"/>
              <a:cs typeface="Arial" panose="020B0604020202020204" pitchFamily="34" charset="0"/>
            </a:endParaRPr>
          </a:p>
        </p:txBody>
      </p:sp>
      <p:sp>
        <p:nvSpPr>
          <p:cNvPr id="6" name="Shape 2"/>
          <p:cNvSpPr/>
          <p:nvPr/>
        </p:nvSpPr>
        <p:spPr>
          <a:xfrm>
            <a:off x="841248" y="3584448"/>
            <a:ext cx="1463040" cy="54864"/>
          </a:xfrm>
          <a:prstGeom prst="rect">
            <a:avLst/>
          </a:prstGeom>
          <a:solidFill>
            <a:srgbClr val="F7911E"/>
          </a:solidFill>
          <a:ln w="12700">
            <a:solidFill>
              <a:srgbClr val="F7911E">
                <a:alpha val="0"/>
              </a:srgbClr>
            </a:solidFill>
            <a:prstDash val="solid"/>
          </a:ln>
        </p:spPr>
      </p:sp>
      <p:sp>
        <p:nvSpPr>
          <p:cNvPr id="7" name="Text 3"/>
          <p:cNvSpPr/>
          <p:nvPr/>
        </p:nvSpPr>
        <p:spPr>
          <a:xfrm>
            <a:off x="841248" y="3931920"/>
            <a:ext cx="4754880" cy="237744"/>
          </a:xfrm>
          <a:prstGeom prst="rect">
            <a:avLst/>
          </a:prstGeom>
          <a:noFill/>
          <a:ln/>
        </p:spPr>
        <p:txBody>
          <a:bodyPr wrap="square" lIns="635" tIns="635" rIns="635" bIns="635" rtlCol="0" anchor="t">
            <a:noAutofit/>
          </a:bodyPr>
          <a:lstStyle/>
          <a:p>
            <a:pPr marL="0" indent="0" algn="l">
              <a:buNone/>
            </a:pPr>
            <a:r>
              <a:rPr lang="en-US" sz="1600" dirty="0">
                <a:solidFill>
                  <a:srgbClr val="102A53"/>
                </a:solidFill>
                <a:latin typeface="Arial" panose="020B0604020202020204" pitchFamily="34" charset="0"/>
                <a:ea typeface="Aptos" pitchFamily="34" charset="-122"/>
                <a:cs typeface="Arial" panose="020B0604020202020204" pitchFamily="34" charset="0"/>
              </a:rPr>
              <a:t>Presenter Name • Institution • email@institution.edu</a:t>
            </a:r>
            <a:endParaRPr lang="en-US" sz="1600" dirty="0">
              <a:solidFill>
                <a:srgbClr val="102A53"/>
              </a:solidFill>
              <a:latin typeface="Arial" panose="020B0604020202020204" pitchFamily="34" charset="0"/>
              <a:cs typeface="Arial" panose="020B0604020202020204" pitchFamily="34" charset="0"/>
            </a:endParaRPr>
          </a:p>
        </p:txBody>
      </p:sp>
      <p:sp>
        <p:nvSpPr>
          <p:cNvPr id="8" name="Shape 4"/>
          <p:cNvSpPr/>
          <p:nvPr/>
        </p:nvSpPr>
        <p:spPr>
          <a:xfrm>
            <a:off x="9747504" y="2596896"/>
            <a:ext cx="1188720" cy="1188720"/>
          </a:xfrm>
          <a:prstGeom prst="roundRect">
            <a:avLst>
              <a:gd name="adj" fmla="val 0"/>
            </a:avLst>
          </a:prstGeom>
          <a:noFill/>
          <a:ln/>
        </p:spPr>
        <p:style>
          <a:lnRef idx="2">
            <a:schemeClr val="dk1"/>
          </a:lnRef>
          <a:fillRef idx="1">
            <a:schemeClr val="lt1"/>
          </a:fillRef>
          <a:effectRef idx="0">
            <a:schemeClr val="dk1"/>
          </a:effectRef>
          <a:fontRef idx="minor">
            <a:schemeClr val="dk1"/>
          </a:fontRef>
        </p:style>
      </p:sp>
      <p:sp>
        <p:nvSpPr>
          <p:cNvPr id="9" name="Text 5"/>
          <p:cNvSpPr/>
          <p:nvPr/>
        </p:nvSpPr>
        <p:spPr>
          <a:xfrm>
            <a:off x="10058400" y="2980944"/>
            <a:ext cx="566928" cy="246888"/>
          </a:xfrm>
          <a:prstGeom prst="rect">
            <a:avLst/>
          </a:prstGeom>
          <a:noFill/>
          <a:ln/>
        </p:spPr>
        <p:txBody>
          <a:bodyPr wrap="square" lIns="635" tIns="635" rIns="635" bIns="635" rtlCol="0" anchor="t">
            <a:normAutofit fontScale="85000" lnSpcReduction="20000"/>
          </a:bodyPr>
          <a:lstStyle/>
          <a:p>
            <a:pPr marL="0" indent="0" algn="ctr">
              <a:buNone/>
            </a:pPr>
            <a:r>
              <a:rPr lang="en-US" sz="2300" b="1" dirty="0">
                <a:solidFill>
                  <a:srgbClr val="6C7A6C"/>
                </a:solidFill>
                <a:latin typeface="Arial" panose="020B0604020202020204" pitchFamily="34" charset="0"/>
                <a:ea typeface="Aptos" pitchFamily="34" charset="-122"/>
                <a:cs typeface="Arial" panose="020B0604020202020204" pitchFamily="34" charset="0"/>
              </a:rPr>
              <a:t>QR</a:t>
            </a:r>
            <a:endParaRPr lang="en-US" sz="2300" dirty="0">
              <a:latin typeface="Arial" panose="020B0604020202020204" pitchFamily="34" charset="0"/>
              <a:cs typeface="Arial" panose="020B0604020202020204" pitchFamily="34" charset="0"/>
            </a:endParaRPr>
          </a:p>
        </p:txBody>
      </p:sp>
      <p:sp>
        <p:nvSpPr>
          <p:cNvPr id="10" name="Text 6"/>
          <p:cNvSpPr/>
          <p:nvPr/>
        </p:nvSpPr>
        <p:spPr>
          <a:xfrm>
            <a:off x="11109960" y="6537960"/>
            <a:ext cx="603504" cy="164592"/>
          </a:xfrm>
          <a:prstGeom prst="rect">
            <a:avLst/>
          </a:prstGeom>
          <a:noFill/>
          <a:ln/>
        </p:spPr>
        <p:txBody>
          <a:bodyPr wrap="square" lIns="635" tIns="635" rIns="635" bIns="635" rtlCol="0" anchor="t">
            <a:normAutofit/>
          </a:bodyPr>
          <a:lstStyle/>
          <a:p>
            <a:pPr marL="0" indent="0" algn="r">
              <a:buNone/>
            </a:pPr>
            <a:r>
              <a:rPr lang="en-US" sz="850" b="1" dirty="0">
                <a:solidFill>
                  <a:srgbClr val="FFFFFF"/>
                </a:solidFill>
                <a:latin typeface="Aptos" pitchFamily="34" charset="0"/>
                <a:ea typeface="Aptos" pitchFamily="34" charset="-122"/>
                <a:cs typeface="Aptos" pitchFamily="34" charset="-120"/>
              </a:rPr>
              <a:t>13 / 13</a:t>
            </a:r>
            <a:endParaRPr lang="en-US" sz="850" dirty="0"/>
          </a:p>
        </p:txBody>
      </p:sp>
      <p:sp>
        <p:nvSpPr>
          <p:cNvPr id="11" name="Text 0">
            <a:extLst>
              <a:ext uri="{FF2B5EF4-FFF2-40B4-BE49-F238E27FC236}">
                <a16:creationId xmlns:a16="http://schemas.microsoft.com/office/drawing/2014/main" id="{BBCA8171-A149-4E94-857A-6262795C9BA3}"/>
              </a:ext>
            </a:extLst>
          </p:cNvPr>
          <p:cNvSpPr/>
          <p:nvPr/>
        </p:nvSpPr>
        <p:spPr>
          <a:xfrm>
            <a:off x="728707" y="2399245"/>
            <a:ext cx="8138160" cy="384048"/>
          </a:xfrm>
          <a:prstGeom prst="rect">
            <a:avLst/>
          </a:prstGeom>
          <a:noFill/>
          <a:ln/>
        </p:spPr>
        <p:txBody>
          <a:bodyPr wrap="square" lIns="635" tIns="635" rIns="635" bIns="635" rtlCol="0" anchor="t">
            <a:noAutofit/>
          </a:bodyPr>
          <a:lstStyle/>
          <a:p>
            <a:pPr marL="0" indent="0" algn="l">
              <a:buNone/>
            </a:pPr>
            <a:r>
              <a:rPr lang="en-US" sz="4800" b="1" dirty="0">
                <a:solidFill>
                  <a:srgbClr val="102A53"/>
                </a:solidFill>
                <a:latin typeface="Arial" panose="020B0604020202020204" pitchFamily="34" charset="0"/>
                <a:ea typeface="Aptos Display" pitchFamily="34" charset="-122"/>
                <a:cs typeface="Arial" panose="020B0604020202020204" pitchFamily="34" charset="0"/>
              </a:rPr>
              <a:t>Thank you</a:t>
            </a:r>
            <a:endParaRPr lang="en-US" sz="4800" dirty="0">
              <a:latin typeface="Arial" panose="020B0604020202020204" pitchFamily="34" charset="0"/>
              <a:cs typeface="Arial" panose="020B0604020202020204" pitchFamily="34" charset="0"/>
            </a:endParaRPr>
          </a:p>
        </p:txBody>
      </p:sp>
      <p:pic>
        <p:nvPicPr>
          <p:cNvPr id="12" name="Image 1" descr="/mnt/data/logo_bsb2026_clean.png">
            <a:extLst>
              <a:ext uri="{FF2B5EF4-FFF2-40B4-BE49-F238E27FC236}">
                <a16:creationId xmlns:a16="http://schemas.microsoft.com/office/drawing/2014/main" id="{1DC9DDA1-7E63-45AE-84B5-7AB18DC49425}"/>
              </a:ext>
            </a:extLst>
          </p:cNvPr>
          <p:cNvPicPr>
            <a:picLocks noChangeAspect="1"/>
          </p:cNvPicPr>
          <p:nvPr/>
        </p:nvPicPr>
        <p:blipFill>
          <a:blip r:embed="rId3"/>
          <a:stretch>
            <a:fillRect/>
          </a:stretch>
        </p:blipFill>
        <p:spPr>
          <a:xfrm>
            <a:off x="10728064" y="134578"/>
            <a:ext cx="1248426" cy="898694"/>
          </a:xfrm>
          <a:prstGeom prst="rect">
            <a:avLst/>
          </a:prstGeom>
        </p:spPr>
      </p:pic>
      <p:sp>
        <p:nvSpPr>
          <p:cNvPr id="13" name="Shape 18">
            <a:extLst>
              <a:ext uri="{FF2B5EF4-FFF2-40B4-BE49-F238E27FC236}">
                <a16:creationId xmlns:a16="http://schemas.microsoft.com/office/drawing/2014/main" id="{E314C65A-F923-4678-99AE-5B4DE2850D7E}"/>
              </a:ext>
            </a:extLst>
          </p:cNvPr>
          <p:cNvSpPr/>
          <p:nvPr/>
        </p:nvSpPr>
        <p:spPr>
          <a:xfrm>
            <a:off x="0" y="6428232"/>
            <a:ext cx="12191695" cy="429768"/>
          </a:xfrm>
          <a:prstGeom prst="rect">
            <a:avLst/>
          </a:prstGeom>
          <a:solidFill>
            <a:srgbClr val="102A53"/>
          </a:solidFill>
          <a:ln w="12700">
            <a:solidFill>
              <a:srgbClr val="102A53">
                <a:alpha val="0"/>
              </a:srgbClr>
            </a:solidFill>
            <a:prstDash val="solid"/>
          </a:ln>
        </p:spPr>
      </p:sp>
      <p:sp>
        <p:nvSpPr>
          <p:cNvPr id="14" name="Shape 19">
            <a:extLst>
              <a:ext uri="{FF2B5EF4-FFF2-40B4-BE49-F238E27FC236}">
                <a16:creationId xmlns:a16="http://schemas.microsoft.com/office/drawing/2014/main" id="{D62FDD8B-4EC2-4943-8E74-FB617173C849}"/>
              </a:ext>
            </a:extLst>
          </p:cNvPr>
          <p:cNvSpPr/>
          <p:nvPr/>
        </p:nvSpPr>
        <p:spPr>
          <a:xfrm>
            <a:off x="0" y="6419088"/>
            <a:ext cx="12191695" cy="0"/>
          </a:xfrm>
          <a:prstGeom prst="line">
            <a:avLst/>
          </a:prstGeom>
          <a:noFill/>
          <a:ln w="29210">
            <a:solidFill>
              <a:srgbClr val="F7911E"/>
            </a:solidFill>
            <a:prstDash val="solid"/>
          </a:ln>
        </p:spPr>
      </p:sp>
      <p:sp>
        <p:nvSpPr>
          <p:cNvPr id="17" name="Text 31">
            <a:extLst>
              <a:ext uri="{FF2B5EF4-FFF2-40B4-BE49-F238E27FC236}">
                <a16:creationId xmlns:a16="http://schemas.microsoft.com/office/drawing/2014/main" id="{0A25FEB8-9B7E-4C95-AECE-79D686608EBF}"/>
              </a:ext>
            </a:extLst>
          </p:cNvPr>
          <p:cNvSpPr/>
          <p:nvPr/>
        </p:nvSpPr>
        <p:spPr>
          <a:xfrm>
            <a:off x="11000232" y="6559766"/>
            <a:ext cx="658368" cy="182880"/>
          </a:xfrm>
          <a:prstGeom prst="rect">
            <a:avLst/>
          </a:prstGeom>
          <a:noFill/>
          <a:ln/>
        </p:spPr>
        <p:txBody>
          <a:bodyPr wrap="square" lIns="635" tIns="635" rIns="635" bIns="635" rtlCol="0" anchor="t">
            <a:normAutofit/>
          </a:bodyPr>
          <a:lstStyle/>
          <a:p>
            <a:pPr marL="0" indent="0" algn="r">
              <a:buNone/>
            </a:pPr>
            <a:r>
              <a:rPr lang="en-US" sz="1000" b="1" dirty="0">
                <a:solidFill>
                  <a:srgbClr val="FFFFFF"/>
                </a:solidFill>
                <a:latin typeface="Aptos" pitchFamily="34" charset="0"/>
                <a:ea typeface="Aptos" pitchFamily="34" charset="-122"/>
                <a:cs typeface="Aptos" pitchFamily="34" charset="-120"/>
              </a:rPr>
              <a:t>13 / 13</a:t>
            </a:r>
            <a:endParaRPr lang="en-US" sz="1000" dirty="0"/>
          </a:p>
        </p:txBody>
      </p:sp>
      <p:sp>
        <p:nvSpPr>
          <p:cNvPr id="15" name="Text 30">
            <a:extLst>
              <a:ext uri="{FF2B5EF4-FFF2-40B4-BE49-F238E27FC236}">
                <a16:creationId xmlns:a16="http://schemas.microsoft.com/office/drawing/2014/main" id="{2FC57590-B516-49C7-A226-E8F6A7E59BDD}"/>
              </a:ext>
            </a:extLst>
          </p:cNvPr>
          <p:cNvSpPr/>
          <p:nvPr/>
        </p:nvSpPr>
        <p:spPr>
          <a:xfrm>
            <a:off x="9738360" y="6529520"/>
            <a:ext cx="1051560" cy="243372"/>
          </a:xfrm>
          <a:prstGeom prst="rect">
            <a:avLst/>
          </a:prstGeom>
          <a:noFill/>
          <a:ln/>
        </p:spPr>
        <p:txBody>
          <a:bodyPr wrap="square" lIns="635" tIns="635" rIns="635" bIns="635" rtlCol="0" anchor="t">
            <a:noAutofit/>
          </a:bodyPr>
          <a:lstStyle/>
          <a:p>
            <a:pPr marL="0" indent="0" algn="r">
              <a:buNone/>
            </a:pPr>
            <a:r>
              <a:rPr lang="en-US" sz="1400" b="1" dirty="0">
                <a:solidFill>
                  <a:srgbClr val="F7911E"/>
                </a:solidFill>
                <a:latin typeface="Arial" panose="020B0604020202020204" pitchFamily="34" charset="0"/>
                <a:ea typeface="Aptos" pitchFamily="34" charset="-122"/>
                <a:cs typeface="Arial" panose="020B0604020202020204" pitchFamily="34" charset="0"/>
              </a:rPr>
              <a:t>BSB 2026</a:t>
            </a:r>
            <a:endParaRPr lang="en-US" sz="1400" dirty="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1135</Words>
  <Application>Microsoft Office PowerPoint</Application>
  <PresentationFormat>Widescreen</PresentationFormat>
  <Paragraphs>206</Paragraphs>
  <Slides>13</Slides>
  <Notes>13</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13</vt:i4>
      </vt:variant>
    </vt:vector>
  </HeadingPairs>
  <TitlesOfParts>
    <vt:vector size="19" baseType="lpstr">
      <vt:lpstr>Aptos</vt:lpstr>
      <vt:lpstr>Aptos Display</vt:lpstr>
      <vt:lpstr>Arial</vt:lpstr>
      <vt:lpstr>Calibri</vt:lpstr>
      <vt:lpstr>Wingdings</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BSB 2026</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BSB 2026 Scientific Slides Template</dc:title>
  <dc:subject>BSB 2026 scientific presentation template</dc:subject>
  <dc:creator>OpenAI - ChatGPT</dc:creator>
  <cp:lastModifiedBy>User</cp:lastModifiedBy>
  <cp:revision>12</cp:revision>
  <dcterms:created xsi:type="dcterms:W3CDTF">2026-09-13T15:49:30Z</dcterms:created>
  <dcterms:modified xsi:type="dcterms:W3CDTF">2026-09-17T15:54:05Z</dcterms:modified>
</cp:coreProperties>
</file>